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338" r:id="rId3"/>
    <p:sldId id="339" r:id="rId4"/>
    <p:sldId id="346" r:id="rId5"/>
    <p:sldId id="341" r:id="rId6"/>
    <p:sldId id="353" r:id="rId7"/>
    <p:sldId id="350" r:id="rId8"/>
    <p:sldId id="316" r:id="rId9"/>
    <p:sldId id="352" r:id="rId10"/>
    <p:sldId id="333" r:id="rId11"/>
    <p:sldId id="334" r:id="rId12"/>
    <p:sldId id="335" r:id="rId13"/>
    <p:sldId id="33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5" d="100"/>
          <a:sy n="45" d="100"/>
        </p:scale>
        <p:origin x="-10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39C4B9-F473-4948-8905-C193A2A07388}" type="doc">
      <dgm:prSet loTypeId="urn:microsoft.com/office/officeart/2005/8/layout/venn1" loCatId="" qsTypeId="urn:microsoft.com/office/officeart/2005/8/quickstyle/simple4" qsCatId="simple" csTypeId="urn:microsoft.com/office/officeart/2005/8/colors/accent1_2" csCatId="accent1" phldr="1"/>
      <dgm:spPr/>
    </dgm:pt>
    <dgm:pt modelId="{08FDCDEF-7E27-AD44-A687-3901FC9A70CD}">
      <dgm:prSet phldrT="[Text]"/>
      <dgm:spPr/>
      <dgm:t>
        <a:bodyPr/>
        <a:lstStyle/>
        <a:p>
          <a:r>
            <a:rPr lang="sv-SE" dirty="0" err="1" smtClean="0"/>
            <a:t>Utukt</a:t>
          </a:r>
          <a:endParaRPr lang="sv-SE" dirty="0"/>
        </a:p>
      </dgm:t>
    </dgm:pt>
    <dgm:pt modelId="{48C35279-38B2-7742-9E35-885CD9CC8FB0}" type="parTrans" cxnId="{4A5A5B98-61EB-0344-B1EC-A05B795F97A0}">
      <dgm:prSet/>
      <dgm:spPr/>
      <dgm:t>
        <a:bodyPr/>
        <a:lstStyle/>
        <a:p>
          <a:endParaRPr lang="sv-SE"/>
        </a:p>
      </dgm:t>
    </dgm:pt>
    <dgm:pt modelId="{A70DFA31-5964-ED45-867F-7177FB178575}" type="sibTrans" cxnId="{4A5A5B98-61EB-0344-B1EC-A05B795F97A0}">
      <dgm:prSet/>
      <dgm:spPr/>
      <dgm:t>
        <a:bodyPr/>
        <a:lstStyle/>
        <a:p>
          <a:endParaRPr lang="sv-SE"/>
        </a:p>
      </dgm:t>
    </dgm:pt>
    <dgm:pt modelId="{5A791439-F4B3-DA4F-9D8E-BA93E7A1A7DE}">
      <dgm:prSet phldrT="[Text]"/>
      <dgm:spPr/>
      <dgm:t>
        <a:bodyPr/>
        <a:lstStyle/>
        <a:p>
          <a:r>
            <a:rPr lang="sv-SE" dirty="0" err="1" smtClean="0"/>
            <a:t>Uselviskhet</a:t>
          </a:r>
          <a:endParaRPr lang="sv-SE" dirty="0"/>
        </a:p>
      </dgm:t>
    </dgm:pt>
    <dgm:pt modelId="{DD25B301-7665-5C4A-A119-6896B062AFB4}" type="parTrans" cxnId="{19589514-CBA2-0D43-ABB7-C0DA58CE657D}">
      <dgm:prSet/>
      <dgm:spPr/>
      <dgm:t>
        <a:bodyPr/>
        <a:lstStyle/>
        <a:p>
          <a:endParaRPr lang="sv-SE"/>
        </a:p>
      </dgm:t>
    </dgm:pt>
    <dgm:pt modelId="{02990913-C8FA-C047-ABA9-88EA5F518FA2}" type="sibTrans" cxnId="{19589514-CBA2-0D43-ABB7-C0DA58CE657D}">
      <dgm:prSet/>
      <dgm:spPr/>
      <dgm:t>
        <a:bodyPr/>
        <a:lstStyle/>
        <a:p>
          <a:endParaRPr lang="sv-SE"/>
        </a:p>
      </dgm:t>
    </dgm:pt>
    <dgm:pt modelId="{1282DF95-6112-1348-8955-9A40BE42B121}">
      <dgm:prSet phldrT="[Text]"/>
      <dgm:spPr/>
      <dgm:t>
        <a:bodyPr/>
        <a:lstStyle/>
        <a:p>
          <a:r>
            <a:rPr lang="sv-SE" dirty="0" smtClean="0"/>
            <a:t>Lidelse</a:t>
          </a:r>
          <a:endParaRPr lang="sv-SE" dirty="0"/>
        </a:p>
      </dgm:t>
    </dgm:pt>
    <dgm:pt modelId="{5EDD8AD4-DA79-6948-AE1A-A8E9A14170EE}" type="parTrans" cxnId="{240A6558-5811-2742-AC03-9381A2505F1F}">
      <dgm:prSet/>
      <dgm:spPr/>
      <dgm:t>
        <a:bodyPr/>
        <a:lstStyle/>
        <a:p>
          <a:endParaRPr lang="sv-SE"/>
        </a:p>
      </dgm:t>
    </dgm:pt>
    <dgm:pt modelId="{D30D54FD-7F0B-344B-BCC3-B6256014A0C1}" type="sibTrans" cxnId="{240A6558-5811-2742-AC03-9381A2505F1F}">
      <dgm:prSet/>
      <dgm:spPr/>
      <dgm:t>
        <a:bodyPr/>
        <a:lstStyle/>
        <a:p>
          <a:endParaRPr lang="sv-SE"/>
        </a:p>
      </dgm:t>
    </dgm:pt>
    <dgm:pt modelId="{0144110A-7AAC-5845-AC26-CED04BB7C5E2}" type="pres">
      <dgm:prSet presAssocID="{D939C4B9-F473-4948-8905-C193A2A07388}" presName="compositeShape" presStyleCnt="0">
        <dgm:presLayoutVars>
          <dgm:chMax val="7"/>
          <dgm:dir/>
          <dgm:resizeHandles val="exact"/>
        </dgm:presLayoutVars>
      </dgm:prSet>
      <dgm:spPr/>
    </dgm:pt>
    <dgm:pt modelId="{6BAB3814-FE9E-9443-8B03-A9324E477DA2}" type="pres">
      <dgm:prSet presAssocID="{08FDCDEF-7E27-AD44-A687-3901FC9A70CD}" presName="circ1" presStyleLbl="vennNode1" presStyleIdx="0" presStyleCnt="3"/>
      <dgm:spPr/>
      <dgm:t>
        <a:bodyPr/>
        <a:lstStyle/>
        <a:p>
          <a:endParaRPr lang="sv-SE"/>
        </a:p>
      </dgm:t>
    </dgm:pt>
    <dgm:pt modelId="{FCA23E4A-6C24-AE4B-A01B-5D1A16969771}" type="pres">
      <dgm:prSet presAssocID="{08FDCDEF-7E27-AD44-A687-3901FC9A70CD}" presName="circ1Tx" presStyleLbl="revTx" presStyleIdx="0" presStyleCnt="0">
        <dgm:presLayoutVars>
          <dgm:chMax val="0"/>
          <dgm:chPref val="0"/>
          <dgm:bulletEnabled val="1"/>
        </dgm:presLayoutVars>
      </dgm:prSet>
      <dgm:spPr/>
      <dgm:t>
        <a:bodyPr/>
        <a:lstStyle/>
        <a:p>
          <a:endParaRPr lang="sv-SE"/>
        </a:p>
      </dgm:t>
    </dgm:pt>
    <dgm:pt modelId="{0B5570D4-B178-6441-9542-7534068BAC12}" type="pres">
      <dgm:prSet presAssocID="{5A791439-F4B3-DA4F-9D8E-BA93E7A1A7DE}" presName="circ2" presStyleLbl="vennNode1" presStyleIdx="1" presStyleCnt="3"/>
      <dgm:spPr/>
      <dgm:t>
        <a:bodyPr/>
        <a:lstStyle/>
        <a:p>
          <a:endParaRPr lang="sv-SE"/>
        </a:p>
      </dgm:t>
    </dgm:pt>
    <dgm:pt modelId="{A3E58734-746B-B045-9258-199BE37B1AF4}" type="pres">
      <dgm:prSet presAssocID="{5A791439-F4B3-DA4F-9D8E-BA93E7A1A7DE}" presName="circ2Tx" presStyleLbl="revTx" presStyleIdx="0" presStyleCnt="0">
        <dgm:presLayoutVars>
          <dgm:chMax val="0"/>
          <dgm:chPref val="0"/>
          <dgm:bulletEnabled val="1"/>
        </dgm:presLayoutVars>
      </dgm:prSet>
      <dgm:spPr/>
      <dgm:t>
        <a:bodyPr/>
        <a:lstStyle/>
        <a:p>
          <a:endParaRPr lang="sv-SE"/>
        </a:p>
      </dgm:t>
    </dgm:pt>
    <dgm:pt modelId="{228ADF69-BB8B-E54E-823E-07E672E253FB}" type="pres">
      <dgm:prSet presAssocID="{1282DF95-6112-1348-8955-9A40BE42B121}" presName="circ3" presStyleLbl="vennNode1" presStyleIdx="2" presStyleCnt="3"/>
      <dgm:spPr/>
      <dgm:t>
        <a:bodyPr/>
        <a:lstStyle/>
        <a:p>
          <a:endParaRPr lang="sv-SE"/>
        </a:p>
      </dgm:t>
    </dgm:pt>
    <dgm:pt modelId="{06DE9F17-2081-AC4E-AB3B-90830977D76B}" type="pres">
      <dgm:prSet presAssocID="{1282DF95-6112-1348-8955-9A40BE42B121}" presName="circ3Tx" presStyleLbl="revTx" presStyleIdx="0" presStyleCnt="0">
        <dgm:presLayoutVars>
          <dgm:chMax val="0"/>
          <dgm:chPref val="0"/>
          <dgm:bulletEnabled val="1"/>
        </dgm:presLayoutVars>
      </dgm:prSet>
      <dgm:spPr/>
      <dgm:t>
        <a:bodyPr/>
        <a:lstStyle/>
        <a:p>
          <a:endParaRPr lang="sv-SE"/>
        </a:p>
      </dgm:t>
    </dgm:pt>
  </dgm:ptLst>
  <dgm:cxnLst>
    <dgm:cxn modelId="{240A6558-5811-2742-AC03-9381A2505F1F}" srcId="{D939C4B9-F473-4948-8905-C193A2A07388}" destId="{1282DF95-6112-1348-8955-9A40BE42B121}" srcOrd="2" destOrd="0" parTransId="{5EDD8AD4-DA79-6948-AE1A-A8E9A14170EE}" sibTransId="{D30D54FD-7F0B-344B-BCC3-B6256014A0C1}"/>
    <dgm:cxn modelId="{19589514-CBA2-0D43-ABB7-C0DA58CE657D}" srcId="{D939C4B9-F473-4948-8905-C193A2A07388}" destId="{5A791439-F4B3-DA4F-9D8E-BA93E7A1A7DE}" srcOrd="1" destOrd="0" parTransId="{DD25B301-7665-5C4A-A119-6896B062AFB4}" sibTransId="{02990913-C8FA-C047-ABA9-88EA5F518FA2}"/>
    <dgm:cxn modelId="{ADF48DC5-596F-014D-BEE8-25D77124EC51}" type="presOf" srcId="{5A791439-F4B3-DA4F-9D8E-BA93E7A1A7DE}" destId="{0B5570D4-B178-6441-9542-7534068BAC12}" srcOrd="0" destOrd="0" presId="urn:microsoft.com/office/officeart/2005/8/layout/venn1"/>
    <dgm:cxn modelId="{4A5A5B98-61EB-0344-B1EC-A05B795F97A0}" srcId="{D939C4B9-F473-4948-8905-C193A2A07388}" destId="{08FDCDEF-7E27-AD44-A687-3901FC9A70CD}" srcOrd="0" destOrd="0" parTransId="{48C35279-38B2-7742-9E35-885CD9CC8FB0}" sibTransId="{A70DFA31-5964-ED45-867F-7177FB178575}"/>
    <dgm:cxn modelId="{69CDFDC3-C30C-7941-8408-07DA2C654DC9}" type="presOf" srcId="{5A791439-F4B3-DA4F-9D8E-BA93E7A1A7DE}" destId="{A3E58734-746B-B045-9258-199BE37B1AF4}" srcOrd="1" destOrd="0" presId="urn:microsoft.com/office/officeart/2005/8/layout/venn1"/>
    <dgm:cxn modelId="{E6B876BA-8DEC-1C4E-8FCA-CB785211D444}" type="presOf" srcId="{08FDCDEF-7E27-AD44-A687-3901FC9A70CD}" destId="{FCA23E4A-6C24-AE4B-A01B-5D1A16969771}" srcOrd="1" destOrd="0" presId="urn:microsoft.com/office/officeart/2005/8/layout/venn1"/>
    <dgm:cxn modelId="{AB75CD73-04C1-4D4B-B39E-02445213C6DA}" type="presOf" srcId="{08FDCDEF-7E27-AD44-A687-3901FC9A70CD}" destId="{6BAB3814-FE9E-9443-8B03-A9324E477DA2}" srcOrd="0" destOrd="0" presId="urn:microsoft.com/office/officeart/2005/8/layout/venn1"/>
    <dgm:cxn modelId="{7EDA90A4-D6F6-C24D-9547-3506B89B008F}" type="presOf" srcId="{D939C4B9-F473-4948-8905-C193A2A07388}" destId="{0144110A-7AAC-5845-AC26-CED04BB7C5E2}" srcOrd="0" destOrd="0" presId="urn:microsoft.com/office/officeart/2005/8/layout/venn1"/>
    <dgm:cxn modelId="{D98583AE-1B7B-B14C-9818-4B1C611F3073}" type="presOf" srcId="{1282DF95-6112-1348-8955-9A40BE42B121}" destId="{228ADF69-BB8B-E54E-823E-07E672E253FB}" srcOrd="0" destOrd="0" presId="urn:microsoft.com/office/officeart/2005/8/layout/venn1"/>
    <dgm:cxn modelId="{D2FEDB4E-9424-1141-91EB-E24A1CF93356}" type="presOf" srcId="{1282DF95-6112-1348-8955-9A40BE42B121}" destId="{06DE9F17-2081-AC4E-AB3B-90830977D76B}" srcOrd="1" destOrd="0" presId="urn:microsoft.com/office/officeart/2005/8/layout/venn1"/>
    <dgm:cxn modelId="{26D61A04-E5E6-2048-9487-06305D6A2B04}" type="presParOf" srcId="{0144110A-7AAC-5845-AC26-CED04BB7C5E2}" destId="{6BAB3814-FE9E-9443-8B03-A9324E477DA2}" srcOrd="0" destOrd="0" presId="urn:microsoft.com/office/officeart/2005/8/layout/venn1"/>
    <dgm:cxn modelId="{62E2E094-8483-974B-BF78-68ECF6E30D64}" type="presParOf" srcId="{0144110A-7AAC-5845-AC26-CED04BB7C5E2}" destId="{FCA23E4A-6C24-AE4B-A01B-5D1A16969771}" srcOrd="1" destOrd="0" presId="urn:microsoft.com/office/officeart/2005/8/layout/venn1"/>
    <dgm:cxn modelId="{92BEC02C-7F79-E047-B05A-DA1D471DEC65}" type="presParOf" srcId="{0144110A-7AAC-5845-AC26-CED04BB7C5E2}" destId="{0B5570D4-B178-6441-9542-7534068BAC12}" srcOrd="2" destOrd="0" presId="urn:microsoft.com/office/officeart/2005/8/layout/venn1"/>
    <dgm:cxn modelId="{F6F93768-482F-AB48-84E9-767EF03EFB4F}" type="presParOf" srcId="{0144110A-7AAC-5845-AC26-CED04BB7C5E2}" destId="{A3E58734-746B-B045-9258-199BE37B1AF4}" srcOrd="3" destOrd="0" presId="urn:microsoft.com/office/officeart/2005/8/layout/venn1"/>
    <dgm:cxn modelId="{1077765E-5823-1245-83F7-5B9B97F542F2}" type="presParOf" srcId="{0144110A-7AAC-5845-AC26-CED04BB7C5E2}" destId="{228ADF69-BB8B-E54E-823E-07E672E253FB}" srcOrd="4" destOrd="0" presId="urn:microsoft.com/office/officeart/2005/8/layout/venn1"/>
    <dgm:cxn modelId="{ED503ADA-7827-9944-AA8E-903B18216968}" type="presParOf" srcId="{0144110A-7AAC-5845-AC26-CED04BB7C5E2}" destId="{06DE9F17-2081-AC4E-AB3B-90830977D76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B3814-FE9E-9443-8B03-A9324E477DA2}">
      <dsp:nvSpPr>
        <dsp:cNvPr id="0" name=""/>
        <dsp:cNvSpPr/>
      </dsp:nvSpPr>
      <dsp:spPr>
        <a:xfrm>
          <a:off x="2310406" y="64828"/>
          <a:ext cx="3111780" cy="3111780"/>
        </a:xfrm>
        <a:prstGeom prst="ellipse">
          <a:avLst/>
        </a:prstGeom>
        <a:gradFill rotWithShape="0">
          <a:gsLst>
            <a:gs pos="0">
              <a:schemeClr val="accent1">
                <a:alpha val="50000"/>
                <a:hueOff val="0"/>
                <a:satOff val="0"/>
                <a:lumOff val="0"/>
                <a:alphaOff val="0"/>
              </a:schemeClr>
            </a:gs>
            <a:gs pos="100000">
              <a:schemeClr val="accent1">
                <a:alpha val="50000"/>
                <a:hueOff val="0"/>
                <a:satOff val="0"/>
                <a:lumOff val="0"/>
                <a:alphaOff val="0"/>
                <a:shade val="48000"/>
                <a:satMod val="180000"/>
                <a:lumMod val="94000"/>
              </a:schemeClr>
            </a:gs>
            <a:gs pos="100000">
              <a:schemeClr val="accent1">
                <a:alpha val="50000"/>
                <a:hueOff val="0"/>
                <a:satOff val="0"/>
                <a:lumOff val="0"/>
                <a:alphaOff val="0"/>
                <a:shade val="48000"/>
                <a:satMod val="180000"/>
                <a:lumMod val="94000"/>
              </a:schemeClr>
            </a:gs>
          </a:gsLst>
          <a:lin ang="414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sv-SE" sz="2800" kern="1200" dirty="0" err="1" smtClean="0"/>
            <a:t>Utukt</a:t>
          </a:r>
          <a:endParaRPr lang="sv-SE" sz="2800" kern="1200" dirty="0"/>
        </a:p>
      </dsp:txBody>
      <dsp:txXfrm>
        <a:off x="2725310" y="609390"/>
        <a:ext cx="2281972" cy="1400301"/>
      </dsp:txXfrm>
    </dsp:sp>
    <dsp:sp modelId="{0B5570D4-B178-6441-9542-7534068BAC12}">
      <dsp:nvSpPr>
        <dsp:cNvPr id="0" name=""/>
        <dsp:cNvSpPr/>
      </dsp:nvSpPr>
      <dsp:spPr>
        <a:xfrm>
          <a:off x="3433240" y="2009691"/>
          <a:ext cx="3111780" cy="3111780"/>
        </a:xfrm>
        <a:prstGeom prst="ellipse">
          <a:avLst/>
        </a:prstGeom>
        <a:gradFill rotWithShape="0">
          <a:gsLst>
            <a:gs pos="0">
              <a:schemeClr val="accent1">
                <a:alpha val="50000"/>
                <a:hueOff val="0"/>
                <a:satOff val="0"/>
                <a:lumOff val="0"/>
                <a:alphaOff val="0"/>
              </a:schemeClr>
            </a:gs>
            <a:gs pos="100000">
              <a:schemeClr val="accent1">
                <a:alpha val="50000"/>
                <a:hueOff val="0"/>
                <a:satOff val="0"/>
                <a:lumOff val="0"/>
                <a:alphaOff val="0"/>
                <a:shade val="48000"/>
                <a:satMod val="180000"/>
                <a:lumMod val="94000"/>
              </a:schemeClr>
            </a:gs>
            <a:gs pos="100000">
              <a:schemeClr val="accent1">
                <a:alpha val="50000"/>
                <a:hueOff val="0"/>
                <a:satOff val="0"/>
                <a:lumOff val="0"/>
                <a:alphaOff val="0"/>
                <a:shade val="48000"/>
                <a:satMod val="180000"/>
                <a:lumMod val="94000"/>
              </a:schemeClr>
            </a:gs>
          </a:gsLst>
          <a:lin ang="414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sv-SE" sz="2800" kern="1200" dirty="0" err="1" smtClean="0"/>
            <a:t>Uselviskhet</a:t>
          </a:r>
          <a:endParaRPr lang="sv-SE" sz="2800" kern="1200" dirty="0"/>
        </a:p>
      </dsp:txBody>
      <dsp:txXfrm>
        <a:off x="4384927" y="2813568"/>
        <a:ext cx="1867068" cy="1711479"/>
      </dsp:txXfrm>
    </dsp:sp>
    <dsp:sp modelId="{228ADF69-BB8B-E54E-823E-07E672E253FB}">
      <dsp:nvSpPr>
        <dsp:cNvPr id="0" name=""/>
        <dsp:cNvSpPr/>
      </dsp:nvSpPr>
      <dsp:spPr>
        <a:xfrm>
          <a:off x="1187572" y="2009691"/>
          <a:ext cx="3111780" cy="3111780"/>
        </a:xfrm>
        <a:prstGeom prst="ellipse">
          <a:avLst/>
        </a:prstGeom>
        <a:gradFill rotWithShape="0">
          <a:gsLst>
            <a:gs pos="0">
              <a:schemeClr val="accent1">
                <a:alpha val="50000"/>
                <a:hueOff val="0"/>
                <a:satOff val="0"/>
                <a:lumOff val="0"/>
                <a:alphaOff val="0"/>
              </a:schemeClr>
            </a:gs>
            <a:gs pos="100000">
              <a:schemeClr val="accent1">
                <a:alpha val="50000"/>
                <a:hueOff val="0"/>
                <a:satOff val="0"/>
                <a:lumOff val="0"/>
                <a:alphaOff val="0"/>
                <a:shade val="48000"/>
                <a:satMod val="180000"/>
                <a:lumMod val="94000"/>
              </a:schemeClr>
            </a:gs>
            <a:gs pos="100000">
              <a:schemeClr val="accent1">
                <a:alpha val="50000"/>
                <a:hueOff val="0"/>
                <a:satOff val="0"/>
                <a:lumOff val="0"/>
                <a:alphaOff val="0"/>
                <a:shade val="48000"/>
                <a:satMod val="180000"/>
                <a:lumMod val="94000"/>
              </a:schemeClr>
            </a:gs>
          </a:gsLst>
          <a:lin ang="414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sv-SE" sz="2800" kern="1200" dirty="0" smtClean="0"/>
            <a:t>Lidelse</a:t>
          </a:r>
          <a:endParaRPr lang="sv-SE" sz="2800" kern="1200" dirty="0"/>
        </a:p>
      </dsp:txBody>
      <dsp:txXfrm>
        <a:off x="1480598" y="2813568"/>
        <a:ext cx="1867068" cy="171147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fredag 23 mars 18</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fredag 23 mars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fredag 23 mars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3" name="Title 12"/>
          <p:cNvSpPr>
            <a:spLocks noGrp="1"/>
          </p:cNvSpPr>
          <p:nvPr>
            <p:ph type="title"/>
          </p:nvPr>
        </p:nvSpPr>
        <p:spPr/>
        <p:txBody>
          <a:bodyPr/>
          <a:lstStyle/>
          <a:p>
            <a:r>
              <a:rPr lang="sv-SE" smtClean="0"/>
              <a:t>Klicka här för att ändra format</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fredag 23 mars 18</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12" name="Date Placeholder 11"/>
          <p:cNvSpPr>
            <a:spLocks noGrp="1"/>
          </p:cNvSpPr>
          <p:nvPr>
            <p:ph type="dt" sz="half" idx="10"/>
          </p:nvPr>
        </p:nvSpPr>
        <p:spPr/>
        <p:txBody>
          <a:bodyPr/>
          <a:lstStyle/>
          <a:p>
            <a:fld id="{3AD8CDC4-3D19-4983-B478-82F6B8E5AB66}" type="datetime2">
              <a:rPr lang="en-US" smtClean="0"/>
              <a:t>fredag 23 mars 18</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sv-SE" smtClean="0"/>
              <a:t>Klicka här för att ändra format</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fredag 23 mars 18</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sv-SE" smtClean="0"/>
              <a:t>Klicka här för att ändra format</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sv-SE" smtClean="0"/>
              <a:t>Klicka här för att ändra format</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fredag 23 mars 18</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v-SE" smtClean="0"/>
              <a:t>Klicka här för att ändra format</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fredag 23 mars 18</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‹Nr.›</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fredag 23 mars 18</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15" name="Date Placeholder 14"/>
          <p:cNvSpPr>
            <a:spLocks noGrp="1"/>
          </p:cNvSpPr>
          <p:nvPr>
            <p:ph type="dt" sz="half" idx="10"/>
          </p:nvPr>
        </p:nvSpPr>
        <p:spPr/>
        <p:txBody>
          <a:bodyPr/>
          <a:lstStyle/>
          <a:p>
            <a:fld id="{3182DC50-D5DB-4F94-B367-9876CD2C4012}" type="datetime2">
              <a:rPr lang="en-US" smtClean="0"/>
              <a:t>fredag 23 mars 18</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sv-SE" smtClean="0"/>
              <a:t>Klicka här för att ändra format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Dra bilden till platshållaren eller klicka på ikonen för att lägga till den</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sv-SE" smtClean="0"/>
              <a:t>Klicka här för att ändra format</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fredag 23 mars 18</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fredag 23 mars 18</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‹Nr.›</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5400" dirty="0" smtClean="0">
                <a:effectLst/>
              </a:rPr>
              <a:t>HOMOFILI SOM KOMMUNIKATIV UTFORDRING</a:t>
            </a:r>
            <a:r>
              <a:rPr lang="sv-SE" sz="5400" dirty="0">
                <a:effectLst/>
              </a:rPr>
              <a:t/>
            </a:r>
            <a:br>
              <a:rPr lang="sv-SE" sz="5400" dirty="0">
                <a:effectLst/>
              </a:rPr>
            </a:br>
            <a:r>
              <a:rPr lang="sv-SE" sz="5400" cap="all" dirty="0" smtClean="0">
                <a:effectLst/>
              </a:rPr>
              <a:t/>
            </a:r>
            <a:br>
              <a:rPr lang="sv-SE" sz="5400" cap="all" dirty="0" smtClean="0">
                <a:effectLst/>
              </a:rPr>
            </a:br>
            <a:r>
              <a:rPr lang="sv-SE" sz="3600" dirty="0" smtClean="0">
                <a:effectLst/>
              </a:rPr>
              <a:t>Olof Edsinger</a:t>
            </a:r>
            <a:br>
              <a:rPr lang="sv-SE" sz="3600" dirty="0" smtClean="0">
                <a:effectLst/>
              </a:rPr>
            </a:br>
            <a:endParaRPr lang="sv-SE" sz="3600" dirty="0">
              <a:effectLst/>
            </a:endParaRPr>
          </a:p>
        </p:txBody>
      </p:sp>
    </p:spTree>
    <p:extLst>
      <p:ext uri="{BB962C8B-B14F-4D97-AF65-F5344CB8AC3E}">
        <p14:creationId xmlns:p14="http://schemas.microsoft.com/office/powerpoint/2010/main" val="42385686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800" dirty="0" err="1">
                <a:effectLst/>
              </a:rPr>
              <a:t>Egnede</a:t>
            </a:r>
            <a:r>
              <a:rPr lang="sv-SE" sz="2800" dirty="0">
                <a:effectLst/>
              </a:rPr>
              <a:t> </a:t>
            </a:r>
            <a:r>
              <a:rPr lang="sv-SE" sz="2800" dirty="0" err="1">
                <a:effectLst/>
              </a:rPr>
              <a:t>handlinger</a:t>
            </a:r>
            <a:r>
              <a:rPr lang="sv-SE" sz="2800" dirty="0">
                <a:effectLst/>
              </a:rPr>
              <a:t> </a:t>
            </a:r>
            <a:r>
              <a:rPr lang="sv-SE" sz="2800" dirty="0" err="1">
                <a:effectLst/>
              </a:rPr>
              <a:t>og</a:t>
            </a:r>
            <a:r>
              <a:rPr lang="sv-SE" sz="2800" dirty="0">
                <a:effectLst/>
              </a:rPr>
              <a:t> </a:t>
            </a:r>
            <a:r>
              <a:rPr lang="sv-SE" sz="2800" dirty="0" err="1">
                <a:effectLst/>
              </a:rPr>
              <a:t>holdninger</a:t>
            </a:r>
            <a:r>
              <a:rPr lang="sv-SE" sz="2800" dirty="0">
                <a:effectLst/>
              </a:rPr>
              <a:t> for den som vil nå fram </a:t>
            </a:r>
            <a:r>
              <a:rPr lang="sv-SE" sz="2800" dirty="0" err="1">
                <a:effectLst/>
              </a:rPr>
              <a:t>til</a:t>
            </a:r>
            <a:r>
              <a:rPr lang="sv-SE" sz="2800" dirty="0">
                <a:effectLst/>
              </a:rPr>
              <a:t> homo- </a:t>
            </a:r>
            <a:r>
              <a:rPr lang="sv-SE" sz="2800" dirty="0" err="1">
                <a:effectLst/>
              </a:rPr>
              <a:t>og</a:t>
            </a:r>
            <a:r>
              <a:rPr lang="sv-SE" sz="2800" dirty="0">
                <a:effectLst/>
              </a:rPr>
              <a:t> </a:t>
            </a:r>
            <a:r>
              <a:rPr lang="sv-SE" sz="2800" dirty="0" err="1">
                <a:effectLst/>
              </a:rPr>
              <a:t>biseksuelle</a:t>
            </a:r>
            <a:r>
              <a:rPr lang="sv-SE" sz="2800" dirty="0">
                <a:effectLst/>
              </a:rPr>
              <a:t> </a:t>
            </a:r>
            <a:r>
              <a:rPr lang="sv-SE" sz="2800" dirty="0" err="1">
                <a:effectLst/>
              </a:rPr>
              <a:t>kirkebesøkende</a:t>
            </a:r>
            <a:r>
              <a:rPr lang="sv-SE" sz="2800" dirty="0">
                <a:effectLst/>
              </a:rPr>
              <a:t> (Wesley Hill)</a:t>
            </a:r>
            <a:br>
              <a:rPr lang="sv-SE" sz="2800" dirty="0">
                <a:effectLst/>
              </a:rPr>
            </a:br>
            <a:r>
              <a:rPr lang="sv-SE" sz="2800" dirty="0">
                <a:effectLst/>
              </a:rPr>
              <a:t> </a:t>
            </a:r>
            <a:br>
              <a:rPr lang="sv-SE" sz="2800" dirty="0">
                <a:effectLst/>
              </a:rPr>
            </a:br>
            <a:r>
              <a:rPr lang="sv-SE" sz="2800" dirty="0">
                <a:effectLst/>
              </a:rPr>
              <a:t>1. </a:t>
            </a:r>
            <a:r>
              <a:rPr lang="sv-SE" sz="2800" dirty="0" err="1">
                <a:effectLst/>
              </a:rPr>
              <a:t>Ikke</a:t>
            </a:r>
            <a:r>
              <a:rPr lang="sv-SE" sz="2800" dirty="0">
                <a:effectLst/>
              </a:rPr>
              <a:t> </a:t>
            </a:r>
            <a:r>
              <a:rPr lang="sv-SE" sz="2800" dirty="0" err="1">
                <a:effectLst/>
              </a:rPr>
              <a:t>undervurder</a:t>
            </a:r>
            <a:r>
              <a:rPr lang="sv-SE" sz="2800" dirty="0">
                <a:effectLst/>
              </a:rPr>
              <a:t> de små </a:t>
            </a:r>
            <a:r>
              <a:rPr lang="sv-SE" sz="2800" dirty="0" err="1">
                <a:effectLst/>
              </a:rPr>
              <a:t>gestene</a:t>
            </a:r>
            <a:r>
              <a:rPr lang="sv-SE" sz="2800" dirty="0">
                <a:effectLst/>
              </a:rPr>
              <a:t>.</a:t>
            </a:r>
            <a:br>
              <a:rPr lang="sv-SE" sz="2800" dirty="0">
                <a:effectLst/>
              </a:rPr>
            </a:br>
            <a:r>
              <a:rPr lang="sv-SE" sz="2800" dirty="0">
                <a:effectLst/>
              </a:rPr>
              <a:t>2. </a:t>
            </a:r>
            <a:r>
              <a:rPr lang="sv-SE" sz="2800" dirty="0" err="1">
                <a:effectLst/>
              </a:rPr>
              <a:t>Spekuler</a:t>
            </a:r>
            <a:r>
              <a:rPr lang="sv-SE" sz="2800" dirty="0">
                <a:effectLst/>
              </a:rPr>
              <a:t> </a:t>
            </a:r>
            <a:r>
              <a:rPr lang="sv-SE" sz="2800" dirty="0" err="1">
                <a:effectLst/>
              </a:rPr>
              <a:t>ikke</a:t>
            </a:r>
            <a:r>
              <a:rPr lang="sv-SE" sz="2800" dirty="0">
                <a:effectLst/>
              </a:rPr>
              <a:t> i </a:t>
            </a:r>
            <a:r>
              <a:rPr lang="sv-SE" sz="2800" dirty="0" err="1">
                <a:effectLst/>
              </a:rPr>
              <a:t>årsakene</a:t>
            </a:r>
            <a:r>
              <a:rPr lang="sv-SE" sz="2800" dirty="0">
                <a:effectLst/>
              </a:rPr>
              <a:t> </a:t>
            </a:r>
            <a:r>
              <a:rPr lang="sv-SE" sz="2800" dirty="0" err="1">
                <a:effectLst/>
              </a:rPr>
              <a:t>til</a:t>
            </a:r>
            <a:r>
              <a:rPr lang="sv-SE" sz="2800" dirty="0">
                <a:effectLst/>
              </a:rPr>
              <a:t> et individs </a:t>
            </a:r>
            <a:r>
              <a:rPr lang="sv-SE" sz="2800" dirty="0" err="1">
                <a:effectLst/>
              </a:rPr>
              <a:t>seksuelle</a:t>
            </a:r>
            <a:r>
              <a:rPr lang="sv-SE" sz="2800" dirty="0">
                <a:effectLst/>
              </a:rPr>
              <a:t> </a:t>
            </a:r>
            <a:r>
              <a:rPr lang="sv-SE" sz="2800" dirty="0" err="1">
                <a:effectLst/>
              </a:rPr>
              <a:t>legning</a:t>
            </a:r>
            <a:r>
              <a:rPr lang="sv-SE" sz="2800" dirty="0">
                <a:effectLst/>
              </a:rPr>
              <a:t>.</a:t>
            </a:r>
            <a:br>
              <a:rPr lang="sv-SE" sz="2800" dirty="0">
                <a:effectLst/>
              </a:rPr>
            </a:br>
            <a:r>
              <a:rPr lang="sv-SE" sz="2800" dirty="0">
                <a:effectLst/>
              </a:rPr>
              <a:t>3. </a:t>
            </a:r>
            <a:r>
              <a:rPr lang="sv-SE" sz="2800" dirty="0" err="1">
                <a:effectLst/>
              </a:rPr>
              <a:t>Erkjenn</a:t>
            </a:r>
            <a:r>
              <a:rPr lang="sv-SE" sz="2800" dirty="0">
                <a:effectLst/>
              </a:rPr>
              <a:t> at </a:t>
            </a:r>
            <a:r>
              <a:rPr lang="sv-SE" sz="2800" dirty="0" err="1">
                <a:effectLst/>
              </a:rPr>
              <a:t>seksualiteten</a:t>
            </a:r>
            <a:r>
              <a:rPr lang="sv-SE" sz="2800" dirty="0">
                <a:effectLst/>
              </a:rPr>
              <a:t> </a:t>
            </a:r>
            <a:r>
              <a:rPr lang="sv-SE" sz="2800" dirty="0" err="1">
                <a:effectLst/>
              </a:rPr>
              <a:t>påvirker</a:t>
            </a:r>
            <a:r>
              <a:rPr lang="sv-SE" sz="2800" dirty="0">
                <a:effectLst/>
              </a:rPr>
              <a:t> hele livet, både for hetero- </a:t>
            </a:r>
            <a:r>
              <a:rPr lang="sv-SE" sz="2800" dirty="0" err="1">
                <a:effectLst/>
              </a:rPr>
              <a:t>og</a:t>
            </a:r>
            <a:r>
              <a:rPr lang="sv-SE" sz="2800" dirty="0">
                <a:effectLst/>
              </a:rPr>
              <a:t> </a:t>
            </a:r>
            <a:r>
              <a:rPr lang="sv-SE" sz="2800" dirty="0" err="1">
                <a:effectLst/>
              </a:rPr>
              <a:t>homoseksuelle</a:t>
            </a:r>
            <a:r>
              <a:rPr lang="sv-SE" sz="2800" dirty="0">
                <a:effectLst/>
              </a:rPr>
              <a:t>.</a:t>
            </a:r>
            <a:br>
              <a:rPr lang="sv-SE" sz="2800" dirty="0">
                <a:effectLst/>
              </a:rPr>
            </a:br>
            <a:r>
              <a:rPr lang="sv-SE" sz="2800" dirty="0">
                <a:effectLst/>
              </a:rPr>
              <a:t>4. </a:t>
            </a:r>
            <a:r>
              <a:rPr lang="sv-SE" sz="2800" dirty="0" err="1">
                <a:effectLst/>
              </a:rPr>
              <a:t>Vær</a:t>
            </a:r>
            <a:r>
              <a:rPr lang="sv-SE" sz="2800" dirty="0">
                <a:effectLst/>
              </a:rPr>
              <a:t> klar over at </a:t>
            </a:r>
            <a:r>
              <a:rPr lang="sv-SE" sz="2800" dirty="0" err="1">
                <a:effectLst/>
              </a:rPr>
              <a:t>seksualiteten</a:t>
            </a:r>
            <a:r>
              <a:rPr lang="sv-SE" sz="2800" dirty="0">
                <a:effectLst/>
              </a:rPr>
              <a:t> </a:t>
            </a:r>
            <a:r>
              <a:rPr lang="sv-SE" sz="2800" dirty="0" err="1">
                <a:effectLst/>
              </a:rPr>
              <a:t>ikke</a:t>
            </a:r>
            <a:r>
              <a:rPr lang="sv-SE" sz="2800" dirty="0">
                <a:effectLst/>
              </a:rPr>
              <a:t> </a:t>
            </a:r>
            <a:r>
              <a:rPr lang="sv-SE" sz="2800" dirty="0" err="1">
                <a:effectLst/>
              </a:rPr>
              <a:t>forjener</a:t>
            </a:r>
            <a:r>
              <a:rPr lang="sv-SE" sz="2800" dirty="0">
                <a:effectLst/>
              </a:rPr>
              <a:t> å </a:t>
            </a:r>
            <a:r>
              <a:rPr lang="sv-SE" sz="2800" dirty="0" err="1">
                <a:effectLst/>
              </a:rPr>
              <a:t>definere</a:t>
            </a:r>
            <a:r>
              <a:rPr lang="sv-SE" sz="2800" dirty="0">
                <a:effectLst/>
              </a:rPr>
              <a:t> hele identiteten </a:t>
            </a:r>
            <a:r>
              <a:rPr lang="sv-SE" sz="2800" dirty="0" err="1">
                <a:effectLst/>
              </a:rPr>
              <a:t>til</a:t>
            </a:r>
            <a:r>
              <a:rPr lang="sv-SE" sz="2800" dirty="0">
                <a:effectLst/>
              </a:rPr>
              <a:t> en person.</a:t>
            </a:r>
            <a:br>
              <a:rPr lang="sv-SE" sz="2800" dirty="0">
                <a:effectLst/>
              </a:rPr>
            </a:br>
            <a:r>
              <a:rPr lang="sv-SE" sz="2800" dirty="0">
                <a:effectLst/>
              </a:rPr>
              <a:t>5. Ta </a:t>
            </a:r>
            <a:r>
              <a:rPr lang="sv-SE" sz="2800" dirty="0" err="1">
                <a:effectLst/>
              </a:rPr>
              <a:t>risikoen</a:t>
            </a:r>
            <a:r>
              <a:rPr lang="sv-SE" sz="2800" dirty="0">
                <a:effectLst/>
              </a:rPr>
              <a:t> med å </a:t>
            </a:r>
            <a:r>
              <a:rPr lang="sv-SE" sz="2800" dirty="0" err="1">
                <a:effectLst/>
              </a:rPr>
              <a:t>snakke</a:t>
            </a:r>
            <a:r>
              <a:rPr lang="sv-SE" sz="2800" dirty="0">
                <a:effectLst/>
              </a:rPr>
              <a:t> om </a:t>
            </a:r>
            <a:r>
              <a:rPr lang="sv-SE" sz="2800" dirty="0" err="1">
                <a:effectLst/>
              </a:rPr>
              <a:t>homoseksualitet</a:t>
            </a:r>
            <a:r>
              <a:rPr lang="sv-SE" sz="2800" dirty="0" smtClean="0">
                <a:effectLst/>
              </a:rPr>
              <a:t>.</a:t>
            </a:r>
            <a:br>
              <a:rPr lang="sv-SE" sz="2800" dirty="0" smtClean="0">
                <a:effectLst/>
              </a:rPr>
            </a:br>
            <a:endParaRPr lang="sv-SE" sz="2800" dirty="0">
              <a:effectLst/>
            </a:endParaRPr>
          </a:p>
        </p:txBody>
      </p:sp>
    </p:spTree>
    <p:extLst>
      <p:ext uri="{BB962C8B-B14F-4D97-AF65-F5344CB8AC3E}">
        <p14:creationId xmlns:p14="http://schemas.microsoft.com/office/powerpoint/2010/main" val="12709839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800" dirty="0">
                <a:effectLst/>
              </a:rPr>
              <a:t>6. Våg å gå i </a:t>
            </a:r>
            <a:r>
              <a:rPr lang="sv-SE" sz="2800" dirty="0" err="1">
                <a:effectLst/>
              </a:rPr>
              <a:t>ærlige</a:t>
            </a:r>
            <a:r>
              <a:rPr lang="sv-SE" sz="2800" dirty="0">
                <a:effectLst/>
              </a:rPr>
              <a:t> </a:t>
            </a:r>
            <a:r>
              <a:rPr lang="sv-SE" sz="2800" dirty="0" err="1">
                <a:effectLst/>
              </a:rPr>
              <a:t>og</a:t>
            </a:r>
            <a:r>
              <a:rPr lang="sv-SE" sz="2800" dirty="0">
                <a:effectLst/>
              </a:rPr>
              <a:t> </a:t>
            </a:r>
            <a:r>
              <a:rPr lang="sv-SE" sz="2800" dirty="0" err="1">
                <a:effectLst/>
              </a:rPr>
              <a:t>sannhetssøkende</a:t>
            </a:r>
            <a:r>
              <a:rPr lang="sv-SE" sz="2800" dirty="0">
                <a:effectLst/>
              </a:rPr>
              <a:t> </a:t>
            </a:r>
            <a:r>
              <a:rPr lang="sv-SE" sz="2800" dirty="0" err="1">
                <a:effectLst/>
              </a:rPr>
              <a:t>nærkamper</a:t>
            </a:r>
            <a:r>
              <a:rPr lang="sv-SE" sz="2800" dirty="0">
                <a:effectLst/>
              </a:rPr>
              <a:t> med Skriften.</a:t>
            </a:r>
            <a:br>
              <a:rPr lang="sv-SE" sz="2800" dirty="0">
                <a:effectLst/>
              </a:rPr>
            </a:br>
            <a:r>
              <a:rPr lang="sv-SE" sz="2800" dirty="0">
                <a:effectLst/>
              </a:rPr>
              <a:t>7. </a:t>
            </a:r>
            <a:r>
              <a:rPr lang="sv-SE" sz="2800" dirty="0" err="1">
                <a:effectLst/>
              </a:rPr>
              <a:t>Erkjenn</a:t>
            </a:r>
            <a:r>
              <a:rPr lang="sv-SE" sz="2800" dirty="0">
                <a:effectLst/>
              </a:rPr>
              <a:t> </a:t>
            </a:r>
            <a:r>
              <a:rPr lang="sv-SE" sz="2800" dirty="0" err="1">
                <a:effectLst/>
              </a:rPr>
              <a:t>og</a:t>
            </a:r>
            <a:r>
              <a:rPr lang="sv-SE" sz="2800" dirty="0">
                <a:effectLst/>
              </a:rPr>
              <a:t> </a:t>
            </a:r>
            <a:r>
              <a:rPr lang="sv-SE" sz="2800" dirty="0" err="1">
                <a:effectLst/>
              </a:rPr>
              <a:t>forsøk</a:t>
            </a:r>
            <a:r>
              <a:rPr lang="sv-SE" sz="2800" dirty="0">
                <a:effectLst/>
              </a:rPr>
              <a:t> å </a:t>
            </a:r>
            <a:r>
              <a:rPr lang="sv-SE" sz="2800" dirty="0" err="1">
                <a:effectLst/>
              </a:rPr>
              <a:t>sette</a:t>
            </a:r>
            <a:r>
              <a:rPr lang="sv-SE" sz="2800" dirty="0">
                <a:effectLst/>
              </a:rPr>
              <a:t> deg </a:t>
            </a:r>
            <a:r>
              <a:rPr lang="sv-SE" sz="2800" dirty="0" err="1">
                <a:effectLst/>
              </a:rPr>
              <a:t>inn</a:t>
            </a:r>
            <a:r>
              <a:rPr lang="sv-SE" sz="2800" dirty="0">
                <a:effectLst/>
              </a:rPr>
              <a:t> i den </a:t>
            </a:r>
            <a:r>
              <a:rPr lang="sv-SE" sz="2800" dirty="0" err="1">
                <a:effectLst/>
              </a:rPr>
              <a:t>smerte</a:t>
            </a:r>
            <a:r>
              <a:rPr lang="sv-SE" sz="2800" dirty="0">
                <a:effectLst/>
              </a:rPr>
              <a:t>, den </a:t>
            </a:r>
            <a:r>
              <a:rPr lang="sv-SE" sz="2800" dirty="0" err="1">
                <a:effectLst/>
              </a:rPr>
              <a:t>ensomhet</a:t>
            </a:r>
            <a:r>
              <a:rPr lang="sv-SE" sz="2800" dirty="0">
                <a:effectLst/>
              </a:rPr>
              <a:t> </a:t>
            </a:r>
            <a:r>
              <a:rPr lang="sv-SE" sz="2800" dirty="0" err="1">
                <a:effectLst/>
              </a:rPr>
              <a:t>og</a:t>
            </a:r>
            <a:r>
              <a:rPr lang="sv-SE" sz="2800" dirty="0">
                <a:effectLst/>
              </a:rPr>
              <a:t> de </a:t>
            </a:r>
            <a:r>
              <a:rPr lang="sv-SE" sz="2800" dirty="0" err="1">
                <a:effectLst/>
              </a:rPr>
              <a:t>fristelser</a:t>
            </a:r>
            <a:r>
              <a:rPr lang="sv-SE" sz="2800" dirty="0">
                <a:effectLst/>
              </a:rPr>
              <a:t> som ligger i å </a:t>
            </a:r>
            <a:r>
              <a:rPr lang="sv-SE" sz="2800" dirty="0" err="1">
                <a:effectLst/>
              </a:rPr>
              <a:t>ufrivillig</a:t>
            </a:r>
            <a:r>
              <a:rPr lang="sv-SE" sz="2800" dirty="0">
                <a:effectLst/>
              </a:rPr>
              <a:t> leve som singel i en </a:t>
            </a:r>
            <a:r>
              <a:rPr lang="sv-SE" sz="2800" dirty="0" err="1">
                <a:effectLst/>
              </a:rPr>
              <a:t>sexfiksert</a:t>
            </a:r>
            <a:r>
              <a:rPr lang="sv-SE" sz="2800" dirty="0">
                <a:effectLst/>
              </a:rPr>
              <a:t> tid.</a:t>
            </a:r>
            <a:br>
              <a:rPr lang="sv-SE" sz="2800" dirty="0">
                <a:effectLst/>
              </a:rPr>
            </a:br>
            <a:r>
              <a:rPr lang="sv-SE" sz="2800" dirty="0">
                <a:effectLst/>
              </a:rPr>
              <a:t>8. </a:t>
            </a:r>
            <a:r>
              <a:rPr lang="sv-SE" sz="2800" dirty="0" err="1">
                <a:effectLst/>
              </a:rPr>
              <a:t>Forsøk</a:t>
            </a:r>
            <a:r>
              <a:rPr lang="sv-SE" sz="2800" dirty="0">
                <a:effectLst/>
              </a:rPr>
              <a:t> å </a:t>
            </a:r>
            <a:r>
              <a:rPr lang="sv-SE" sz="2800" dirty="0" err="1">
                <a:effectLst/>
              </a:rPr>
              <a:t>tenke</a:t>
            </a:r>
            <a:r>
              <a:rPr lang="sv-SE" sz="2800" dirty="0">
                <a:effectLst/>
              </a:rPr>
              <a:t> deg </a:t>
            </a:r>
            <a:r>
              <a:rPr lang="sv-SE" sz="2800" dirty="0" err="1">
                <a:effectLst/>
              </a:rPr>
              <a:t>og</a:t>
            </a:r>
            <a:r>
              <a:rPr lang="sv-SE" sz="2800" dirty="0">
                <a:effectLst/>
              </a:rPr>
              <a:t> </a:t>
            </a:r>
            <a:r>
              <a:rPr lang="sv-SE" sz="2800" dirty="0" err="1">
                <a:effectLst/>
              </a:rPr>
              <a:t>skape</a:t>
            </a:r>
            <a:r>
              <a:rPr lang="sv-SE" sz="2800" dirty="0">
                <a:effectLst/>
              </a:rPr>
              <a:t> </a:t>
            </a:r>
            <a:r>
              <a:rPr lang="sv-SE" sz="2800" dirty="0" err="1">
                <a:effectLst/>
              </a:rPr>
              <a:t>møteplasser</a:t>
            </a:r>
            <a:r>
              <a:rPr lang="sv-SE" sz="2800" dirty="0">
                <a:effectLst/>
              </a:rPr>
              <a:t> </a:t>
            </a:r>
            <a:r>
              <a:rPr lang="sv-SE" sz="2800" dirty="0" err="1">
                <a:effectLst/>
              </a:rPr>
              <a:t>der</a:t>
            </a:r>
            <a:r>
              <a:rPr lang="sv-SE" sz="2800" dirty="0">
                <a:effectLst/>
              </a:rPr>
              <a:t> </a:t>
            </a:r>
            <a:r>
              <a:rPr lang="sv-SE" sz="2800" dirty="0" err="1">
                <a:effectLst/>
              </a:rPr>
              <a:t>single</a:t>
            </a:r>
            <a:r>
              <a:rPr lang="sv-SE" sz="2800" dirty="0">
                <a:effectLst/>
              </a:rPr>
              <a:t> kan bygge </a:t>
            </a:r>
            <a:r>
              <a:rPr lang="sv-SE" sz="2800" dirty="0" err="1">
                <a:effectLst/>
              </a:rPr>
              <a:t>sterke</a:t>
            </a:r>
            <a:r>
              <a:rPr lang="sv-SE" sz="2800" dirty="0">
                <a:effectLst/>
              </a:rPr>
              <a:t> </a:t>
            </a:r>
            <a:r>
              <a:rPr lang="sv-SE" sz="2800" dirty="0" err="1">
                <a:effectLst/>
              </a:rPr>
              <a:t>og</a:t>
            </a:r>
            <a:r>
              <a:rPr lang="sv-SE" sz="2800" dirty="0">
                <a:effectLst/>
              </a:rPr>
              <a:t> gode </a:t>
            </a:r>
            <a:r>
              <a:rPr lang="sv-SE" sz="2800" dirty="0" err="1">
                <a:effectLst/>
              </a:rPr>
              <a:t>vennskapsbånd</a:t>
            </a:r>
            <a:r>
              <a:rPr lang="sv-SE" sz="2800" dirty="0">
                <a:effectLst/>
              </a:rPr>
              <a:t>, </a:t>
            </a:r>
            <a:r>
              <a:rPr lang="sv-SE" sz="2800" dirty="0" err="1">
                <a:effectLst/>
              </a:rPr>
              <a:t>uten</a:t>
            </a:r>
            <a:r>
              <a:rPr lang="sv-SE" sz="2800" dirty="0">
                <a:effectLst/>
              </a:rPr>
              <a:t> at målet </a:t>
            </a:r>
            <a:r>
              <a:rPr lang="sv-SE" sz="2800" dirty="0" err="1">
                <a:effectLst/>
              </a:rPr>
              <a:t>behøver</a:t>
            </a:r>
            <a:r>
              <a:rPr lang="sv-SE" sz="2800" dirty="0">
                <a:effectLst/>
              </a:rPr>
              <a:t> å </a:t>
            </a:r>
            <a:r>
              <a:rPr lang="sv-SE" sz="2800" dirty="0" err="1">
                <a:effectLst/>
              </a:rPr>
              <a:t>være</a:t>
            </a:r>
            <a:r>
              <a:rPr lang="sv-SE" sz="2800" dirty="0">
                <a:effectLst/>
              </a:rPr>
              <a:t> å finne en </a:t>
            </a:r>
            <a:r>
              <a:rPr lang="sv-SE" sz="2800" dirty="0" err="1">
                <a:effectLst/>
              </a:rPr>
              <a:t>fremtidig</a:t>
            </a:r>
            <a:r>
              <a:rPr lang="sv-SE" sz="2800" dirty="0">
                <a:effectLst/>
              </a:rPr>
              <a:t> partner.</a:t>
            </a:r>
            <a:br>
              <a:rPr lang="sv-SE" sz="2800" dirty="0">
                <a:effectLst/>
              </a:rPr>
            </a:br>
            <a:r>
              <a:rPr lang="sv-SE" sz="2800" dirty="0">
                <a:effectLst/>
              </a:rPr>
              <a:t>9. Ta vare på det bidrag som kan </a:t>
            </a:r>
            <a:r>
              <a:rPr lang="sv-SE" sz="2800" dirty="0" err="1">
                <a:effectLst/>
              </a:rPr>
              <a:t>komme</a:t>
            </a:r>
            <a:r>
              <a:rPr lang="sv-SE" sz="2800" dirty="0">
                <a:effectLst/>
              </a:rPr>
              <a:t> </a:t>
            </a:r>
            <a:r>
              <a:rPr lang="sv-SE" sz="2800" dirty="0" err="1">
                <a:effectLst/>
              </a:rPr>
              <a:t>kirken</a:t>
            </a:r>
            <a:r>
              <a:rPr lang="sv-SE" sz="2800" dirty="0">
                <a:effectLst/>
              </a:rPr>
              <a:t> </a:t>
            </a:r>
            <a:r>
              <a:rPr lang="sv-SE" sz="2800" dirty="0" err="1">
                <a:effectLst/>
              </a:rPr>
              <a:t>til</a:t>
            </a:r>
            <a:r>
              <a:rPr lang="sv-SE" sz="2800" dirty="0">
                <a:effectLst/>
              </a:rPr>
              <a:t> del </a:t>
            </a:r>
            <a:r>
              <a:rPr lang="sv-SE" sz="2800" dirty="0" err="1">
                <a:effectLst/>
              </a:rPr>
              <a:t>gjennom</a:t>
            </a:r>
            <a:r>
              <a:rPr lang="sv-SE" sz="2800" dirty="0">
                <a:effectLst/>
              </a:rPr>
              <a:t> homo- </a:t>
            </a:r>
            <a:r>
              <a:rPr lang="sv-SE" sz="2800" dirty="0" err="1">
                <a:effectLst/>
              </a:rPr>
              <a:t>og</a:t>
            </a:r>
            <a:r>
              <a:rPr lang="sv-SE" sz="2800" dirty="0">
                <a:effectLst/>
              </a:rPr>
              <a:t> </a:t>
            </a:r>
            <a:r>
              <a:rPr lang="sv-SE" sz="2800" dirty="0" err="1">
                <a:effectLst/>
              </a:rPr>
              <a:t>biseksuelle</a:t>
            </a:r>
            <a:r>
              <a:rPr lang="sv-SE" sz="2800" dirty="0">
                <a:effectLst/>
              </a:rPr>
              <a:t> som vil leve i </a:t>
            </a:r>
            <a:r>
              <a:rPr lang="sv-SE" sz="2800" dirty="0" err="1">
                <a:effectLst/>
              </a:rPr>
              <a:t>troskap</a:t>
            </a:r>
            <a:r>
              <a:rPr lang="sv-SE" sz="2800" dirty="0">
                <a:effectLst/>
              </a:rPr>
              <a:t> mot Skriften</a:t>
            </a:r>
            <a:r>
              <a:rPr lang="sv-SE" sz="2800" dirty="0" smtClean="0">
                <a:effectLst/>
              </a:rPr>
              <a:t>.</a:t>
            </a:r>
            <a:r>
              <a:rPr lang="sv-SE" sz="2800" dirty="0">
                <a:effectLst/>
              </a:rPr>
              <a:t/>
            </a:r>
            <a:br>
              <a:rPr lang="sv-SE" sz="2800" dirty="0">
                <a:effectLst/>
              </a:rPr>
            </a:br>
            <a:endParaRPr lang="sv-SE" sz="2800" dirty="0">
              <a:effectLst/>
            </a:endParaRPr>
          </a:p>
        </p:txBody>
      </p:sp>
    </p:spTree>
    <p:extLst>
      <p:ext uri="{BB962C8B-B14F-4D97-AF65-F5344CB8AC3E}">
        <p14:creationId xmlns:p14="http://schemas.microsoft.com/office/powerpoint/2010/main" val="12709839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800" dirty="0" smtClean="0">
                <a:effectLst/>
              </a:rPr>
              <a:t>10</a:t>
            </a:r>
            <a:r>
              <a:rPr lang="sv-SE" sz="2800" dirty="0">
                <a:effectLst/>
              </a:rPr>
              <a:t>. </a:t>
            </a:r>
            <a:r>
              <a:rPr lang="sv-SE" sz="2800" dirty="0" err="1">
                <a:effectLst/>
              </a:rPr>
              <a:t>Ikke</a:t>
            </a:r>
            <a:r>
              <a:rPr lang="sv-SE" sz="2800" dirty="0">
                <a:effectLst/>
              </a:rPr>
              <a:t> </a:t>
            </a:r>
            <a:r>
              <a:rPr lang="sv-SE" sz="2800" dirty="0" err="1">
                <a:effectLst/>
              </a:rPr>
              <a:t>fokuser</a:t>
            </a:r>
            <a:r>
              <a:rPr lang="sv-SE" sz="2800" dirty="0">
                <a:effectLst/>
              </a:rPr>
              <a:t> for </a:t>
            </a:r>
            <a:r>
              <a:rPr lang="sv-SE" sz="2800" dirty="0" err="1">
                <a:effectLst/>
              </a:rPr>
              <a:t>mye</a:t>
            </a:r>
            <a:r>
              <a:rPr lang="sv-SE" sz="2800" dirty="0">
                <a:effectLst/>
              </a:rPr>
              <a:t> på ”gay </a:t>
            </a:r>
            <a:r>
              <a:rPr lang="sv-SE" sz="2800" dirty="0" err="1">
                <a:effectLst/>
              </a:rPr>
              <a:t>ministry</a:t>
            </a:r>
            <a:r>
              <a:rPr lang="sv-SE" sz="2800" dirty="0">
                <a:effectLst/>
              </a:rPr>
              <a:t>”: bygg </a:t>
            </a:r>
            <a:r>
              <a:rPr lang="sv-SE" sz="2800" dirty="0" err="1">
                <a:effectLst/>
              </a:rPr>
              <a:t>forsamling</a:t>
            </a:r>
            <a:r>
              <a:rPr lang="sv-SE" sz="2800" dirty="0">
                <a:effectLst/>
              </a:rPr>
              <a:t>, </a:t>
            </a:r>
            <a:r>
              <a:rPr lang="sv-SE" sz="2800" dirty="0" err="1">
                <a:effectLst/>
              </a:rPr>
              <a:t>forkynn</a:t>
            </a:r>
            <a:r>
              <a:rPr lang="sv-SE" sz="2800" dirty="0">
                <a:effectLst/>
              </a:rPr>
              <a:t> evangeliet </a:t>
            </a:r>
            <a:r>
              <a:rPr lang="sv-SE" sz="2800" dirty="0" err="1">
                <a:effectLst/>
              </a:rPr>
              <a:t>og</a:t>
            </a:r>
            <a:r>
              <a:rPr lang="sv-SE" sz="2800" dirty="0">
                <a:effectLst/>
              </a:rPr>
              <a:t> </a:t>
            </a:r>
            <a:r>
              <a:rPr lang="sv-SE" sz="2800" dirty="0" err="1">
                <a:effectLst/>
              </a:rPr>
              <a:t>snakk</a:t>
            </a:r>
            <a:r>
              <a:rPr lang="sv-SE" sz="2800" dirty="0">
                <a:effectLst/>
              </a:rPr>
              <a:t> om </a:t>
            </a:r>
            <a:r>
              <a:rPr lang="sv-SE" sz="2800" dirty="0" err="1">
                <a:effectLst/>
              </a:rPr>
              <a:t>disippellivets</a:t>
            </a:r>
            <a:r>
              <a:rPr lang="sv-SE" sz="2800" dirty="0">
                <a:effectLst/>
              </a:rPr>
              <a:t> </a:t>
            </a:r>
            <a:r>
              <a:rPr lang="sv-SE" sz="2800" dirty="0" smtClean="0">
                <a:effectLst/>
              </a:rPr>
              <a:t>krav.</a:t>
            </a:r>
            <a:br>
              <a:rPr lang="sv-SE" sz="2800" dirty="0" smtClean="0">
                <a:effectLst/>
              </a:rPr>
            </a:br>
            <a:r>
              <a:rPr lang="sv-SE" sz="2800" dirty="0">
                <a:effectLst/>
              </a:rPr>
              <a:t/>
            </a:r>
            <a:br>
              <a:rPr lang="sv-SE" sz="2800" dirty="0">
                <a:effectLst/>
              </a:rPr>
            </a:br>
            <a:r>
              <a:rPr lang="sv-SE" sz="2800" dirty="0">
                <a:effectLst/>
              </a:rPr>
              <a:t>Se vidare </a:t>
            </a:r>
            <a:r>
              <a:rPr lang="sv-SE" sz="2800" dirty="0" err="1">
                <a:effectLst/>
              </a:rPr>
              <a:t>spiritualfriendship.org</a:t>
            </a:r>
            <a:r>
              <a:rPr lang="sv-SE" sz="2800" dirty="0">
                <a:effectLst/>
              </a:rPr>
              <a:t/>
            </a:r>
            <a:br>
              <a:rPr lang="sv-SE" sz="2800" dirty="0">
                <a:effectLst/>
              </a:rPr>
            </a:br>
            <a:r>
              <a:rPr lang="sv-SE" sz="2800" dirty="0">
                <a:effectLst/>
              </a:rPr>
              <a:t>Se även </a:t>
            </a:r>
            <a:r>
              <a:rPr lang="sv-SE" sz="2800" dirty="0" err="1">
                <a:effectLst/>
              </a:rPr>
              <a:t>compassionwithoutcompromise.com</a:t>
            </a:r>
            <a:r>
              <a:rPr lang="sv-SE" sz="2800" dirty="0">
                <a:effectLst/>
              </a:rPr>
              <a:t/>
            </a:r>
            <a:br>
              <a:rPr lang="sv-SE" sz="2800" dirty="0">
                <a:effectLst/>
              </a:rPr>
            </a:br>
            <a:r>
              <a:rPr lang="sv-SE" sz="2800" dirty="0" smtClean="0">
                <a:effectLst/>
              </a:rPr>
              <a:t/>
            </a:r>
            <a:br>
              <a:rPr lang="sv-SE" sz="2800" dirty="0" smtClean="0">
                <a:effectLst/>
              </a:rPr>
            </a:br>
            <a:r>
              <a:rPr lang="sv-SE" sz="2800" dirty="0" smtClean="0">
                <a:effectLst/>
              </a:rPr>
              <a:t/>
            </a:r>
            <a:br>
              <a:rPr lang="sv-SE" sz="2800" dirty="0" smtClean="0">
                <a:effectLst/>
              </a:rPr>
            </a:br>
            <a:r>
              <a:rPr lang="sv-SE" sz="2800" dirty="0">
                <a:effectLst/>
              </a:rPr>
              <a:t/>
            </a:r>
            <a:br>
              <a:rPr lang="sv-SE" sz="2800" dirty="0">
                <a:effectLst/>
              </a:rPr>
            </a:br>
            <a:endParaRPr lang="sv-SE" sz="2800" dirty="0">
              <a:effectLst/>
            </a:endParaRPr>
          </a:p>
        </p:txBody>
      </p:sp>
    </p:spTree>
    <p:extLst>
      <p:ext uri="{BB962C8B-B14F-4D97-AF65-F5344CB8AC3E}">
        <p14:creationId xmlns:p14="http://schemas.microsoft.com/office/powerpoint/2010/main" val="248282529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2800" dirty="0" err="1" smtClean="0">
                <a:effectLst/>
              </a:rPr>
              <a:t>Äktenskap.info</a:t>
            </a:r>
            <a:r>
              <a:rPr lang="sv-SE" sz="2800" dirty="0" smtClean="0">
                <a:effectLst/>
              </a:rPr>
              <a:t/>
            </a:r>
            <a:br>
              <a:rPr lang="sv-SE" sz="2800" dirty="0" smtClean="0">
                <a:effectLst/>
              </a:rPr>
            </a:br>
            <a:r>
              <a:rPr lang="sv-SE" sz="2800" dirty="0" smtClean="0">
                <a:effectLst/>
              </a:rPr>
              <a:t/>
            </a:r>
            <a:br>
              <a:rPr lang="sv-SE" sz="2800" dirty="0" smtClean="0">
                <a:effectLst/>
              </a:rPr>
            </a:br>
            <a:r>
              <a:rPr lang="sv-SE" sz="2800" dirty="0" err="1" smtClean="0">
                <a:effectLst/>
              </a:rPr>
              <a:t>Samlevnadochsexualitet.se</a:t>
            </a:r>
            <a:r>
              <a:rPr lang="sv-SE" sz="2800" dirty="0" smtClean="0">
                <a:effectLst/>
              </a:rPr>
              <a:t/>
            </a:r>
            <a:br>
              <a:rPr lang="sv-SE" sz="2800" dirty="0" smtClean="0">
                <a:effectLst/>
              </a:rPr>
            </a:br>
            <a:r>
              <a:rPr lang="sv-SE" sz="2800" dirty="0">
                <a:effectLst/>
              </a:rPr>
              <a:t/>
            </a:r>
            <a:br>
              <a:rPr lang="sv-SE" sz="2800" dirty="0">
                <a:effectLst/>
              </a:rPr>
            </a:br>
            <a:r>
              <a:rPr lang="sv-SE" sz="2800" dirty="0" smtClean="0">
                <a:effectLst/>
              </a:rPr>
              <a:t/>
            </a:r>
            <a:br>
              <a:rPr lang="sv-SE" sz="2800" dirty="0" smtClean="0">
                <a:effectLst/>
              </a:rPr>
            </a:br>
            <a:r>
              <a:rPr lang="sv-SE" sz="2800" dirty="0">
                <a:effectLst/>
              </a:rPr>
              <a:t/>
            </a:r>
            <a:br>
              <a:rPr lang="sv-SE" sz="2800" dirty="0">
                <a:effectLst/>
              </a:rPr>
            </a:br>
            <a:r>
              <a:rPr lang="sv-SE" sz="2800" dirty="0" smtClean="0">
                <a:effectLst/>
              </a:rPr>
              <a:t/>
            </a:r>
            <a:br>
              <a:rPr lang="sv-SE" sz="2800" dirty="0" smtClean="0">
                <a:effectLst/>
              </a:rPr>
            </a:br>
            <a:endParaRPr lang="sv-SE" sz="2800" dirty="0">
              <a:effectLst/>
            </a:endParaRPr>
          </a:p>
        </p:txBody>
      </p:sp>
    </p:spTree>
    <p:extLst>
      <p:ext uri="{BB962C8B-B14F-4D97-AF65-F5344CB8AC3E}">
        <p14:creationId xmlns:p14="http://schemas.microsoft.com/office/powerpoint/2010/main" val="37070188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200" dirty="0">
                <a:effectLst/>
              </a:rPr>
              <a:t>1995	Lagen om registrerat partnerskap för samkönade par </a:t>
            </a:r>
            <a:br>
              <a:rPr lang="sv-SE" sz="2200" dirty="0">
                <a:effectLst/>
              </a:rPr>
            </a:br>
            <a:r>
              <a:rPr lang="sv-SE" sz="2200" dirty="0">
                <a:effectLst/>
              </a:rPr>
              <a:t>2003	Lagen om homosexuellas rätt att prövas som </a:t>
            </a:r>
            <a:r>
              <a:rPr lang="sv-SE" sz="2200" dirty="0" smtClean="0">
                <a:effectLst/>
              </a:rPr>
              <a:t>	adoptionsföräldrar</a:t>
            </a:r>
            <a:r>
              <a:rPr lang="sv-SE" sz="2200" dirty="0">
                <a:effectLst/>
              </a:rPr>
              <a:t/>
            </a:r>
            <a:br>
              <a:rPr lang="sv-SE" sz="2200" dirty="0">
                <a:effectLst/>
              </a:rPr>
            </a:br>
            <a:r>
              <a:rPr lang="sv-SE" sz="2200" dirty="0">
                <a:effectLst/>
              </a:rPr>
              <a:t>2005	Lesbiska par ges rätt till assisterad befruktning </a:t>
            </a:r>
            <a:r>
              <a:rPr lang="sv-SE" sz="2200" dirty="0" smtClean="0">
                <a:effectLst/>
              </a:rPr>
              <a:t>	(</a:t>
            </a:r>
            <a:r>
              <a:rPr lang="sv-SE" sz="2200" dirty="0">
                <a:effectLst/>
              </a:rPr>
              <a:t>insemination) vid allmänna sjukhus</a:t>
            </a:r>
            <a:br>
              <a:rPr lang="sv-SE" sz="2200" dirty="0">
                <a:effectLst/>
              </a:rPr>
            </a:br>
            <a:r>
              <a:rPr lang="sv-SE" sz="2200" dirty="0">
                <a:effectLst/>
              </a:rPr>
              <a:t>2005	Svenska kyrkan inför välsignelseakt för registrerat </a:t>
            </a:r>
            <a:r>
              <a:rPr lang="sv-SE" sz="2200" dirty="0" smtClean="0">
                <a:effectLst/>
              </a:rPr>
              <a:t>	partnerskap</a:t>
            </a:r>
            <a:r>
              <a:rPr lang="sv-SE" sz="2200" dirty="0">
                <a:effectLst/>
              </a:rPr>
              <a:t/>
            </a:r>
            <a:br>
              <a:rPr lang="sv-SE" sz="2200" dirty="0">
                <a:effectLst/>
              </a:rPr>
            </a:br>
            <a:r>
              <a:rPr lang="sv-SE" sz="2200" dirty="0">
                <a:effectLst/>
              </a:rPr>
              <a:t>2009	Sveriges äktenskapslagstiftning blir könsneutral</a:t>
            </a:r>
            <a:br>
              <a:rPr lang="sv-SE" sz="2200" dirty="0">
                <a:effectLst/>
              </a:rPr>
            </a:br>
            <a:r>
              <a:rPr lang="sv-SE" sz="2200" dirty="0">
                <a:effectLst/>
              </a:rPr>
              <a:t>2009	Svenska kyrkan förändrar sin äktenskapsdefinition </a:t>
            </a:r>
            <a:r>
              <a:rPr lang="sv-SE" sz="2200" dirty="0" smtClean="0">
                <a:effectLst/>
              </a:rPr>
              <a:t/>
            </a:r>
            <a:br>
              <a:rPr lang="sv-SE" sz="2200" dirty="0" smtClean="0">
                <a:effectLst/>
              </a:rPr>
            </a:br>
            <a:r>
              <a:rPr lang="sv-SE" sz="2200" dirty="0">
                <a:effectLst/>
              </a:rPr>
              <a:t>	</a:t>
            </a:r>
            <a:r>
              <a:rPr lang="sv-SE" sz="2200" dirty="0" smtClean="0">
                <a:effectLst/>
              </a:rPr>
              <a:t>till </a:t>
            </a:r>
            <a:r>
              <a:rPr lang="sv-SE" sz="2200" dirty="0">
                <a:effectLst/>
              </a:rPr>
              <a:t>att </a:t>
            </a:r>
            <a:r>
              <a:rPr lang="sv-SE" sz="2200" dirty="0" smtClean="0">
                <a:effectLst/>
              </a:rPr>
              <a:t>även </a:t>
            </a:r>
            <a:r>
              <a:rPr lang="sv-SE" sz="2200" dirty="0">
                <a:effectLst/>
              </a:rPr>
              <a:t>omfatta samkönade par</a:t>
            </a:r>
            <a:br>
              <a:rPr lang="sv-SE" sz="2200" dirty="0">
                <a:effectLst/>
              </a:rPr>
            </a:br>
            <a:r>
              <a:rPr lang="sv-SE" sz="2200" dirty="0">
                <a:effectLst/>
              </a:rPr>
              <a:t>2013	Kravet på sterilisering i samband med ändrad </a:t>
            </a:r>
            <a:r>
              <a:rPr lang="sv-SE" sz="2200" dirty="0" smtClean="0">
                <a:effectLst/>
              </a:rPr>
              <a:t>	könstillhörighet </a:t>
            </a:r>
            <a:r>
              <a:rPr lang="sv-SE" sz="2200" dirty="0">
                <a:effectLst/>
              </a:rPr>
              <a:t>tas bort</a:t>
            </a:r>
            <a:br>
              <a:rPr lang="sv-SE" sz="2200" dirty="0">
                <a:effectLst/>
              </a:rPr>
            </a:br>
            <a:r>
              <a:rPr lang="sv-SE" sz="2200" dirty="0">
                <a:effectLst/>
              </a:rPr>
              <a:t>2013	Svenska kyrkans kyrkostyrelse får i uppdrag att </a:t>
            </a:r>
            <a:r>
              <a:rPr lang="sv-SE" sz="2200" dirty="0" smtClean="0">
                <a:effectLst/>
              </a:rPr>
              <a:t>	uppmuntra </a:t>
            </a:r>
            <a:r>
              <a:rPr lang="sv-SE" sz="2200" dirty="0">
                <a:effectLst/>
              </a:rPr>
              <a:t>alla stift att sträva efter att i möjligaste mån </a:t>
            </a:r>
            <a:r>
              <a:rPr lang="sv-SE" sz="2200" dirty="0" smtClean="0">
                <a:effectLst/>
              </a:rPr>
              <a:t>	genomföra </a:t>
            </a:r>
            <a:r>
              <a:rPr lang="sv-SE" sz="2200" dirty="0">
                <a:effectLst/>
              </a:rPr>
              <a:t>HBT-certifiering på </a:t>
            </a:r>
            <a:r>
              <a:rPr lang="sv-SE" sz="2200" dirty="0" err="1" smtClean="0">
                <a:effectLst/>
              </a:rPr>
              <a:t>SvK:s</a:t>
            </a:r>
            <a:r>
              <a:rPr lang="sv-SE" sz="2200" dirty="0" smtClean="0">
                <a:effectLst/>
              </a:rPr>
              <a:t> arbetsplatser</a:t>
            </a:r>
            <a:r>
              <a:rPr lang="sv-SE" sz="2200" dirty="0">
                <a:effectLst/>
              </a:rPr>
              <a:t/>
            </a:r>
            <a:br>
              <a:rPr lang="sv-SE" sz="2200" dirty="0">
                <a:effectLst/>
              </a:rPr>
            </a:br>
            <a:r>
              <a:rPr lang="sv-SE" sz="2200" dirty="0">
                <a:effectLst/>
              </a:rPr>
              <a:t>2016	Lagen om assisterad befruktning (insemination) </a:t>
            </a:r>
            <a:r>
              <a:rPr lang="sv-SE" sz="2200" dirty="0" smtClean="0">
                <a:effectLst/>
              </a:rPr>
              <a:t/>
            </a:r>
            <a:br>
              <a:rPr lang="sv-SE" sz="2200" dirty="0" smtClean="0">
                <a:effectLst/>
              </a:rPr>
            </a:br>
            <a:r>
              <a:rPr lang="sv-SE" sz="2200" dirty="0">
                <a:effectLst/>
              </a:rPr>
              <a:t>	</a:t>
            </a:r>
            <a:r>
              <a:rPr lang="sv-SE" sz="2200" dirty="0" smtClean="0">
                <a:effectLst/>
              </a:rPr>
              <a:t>för </a:t>
            </a:r>
            <a:r>
              <a:rPr lang="sv-SE" sz="2200" dirty="0">
                <a:effectLst/>
              </a:rPr>
              <a:t>ensamstående kvinnor införs </a:t>
            </a:r>
          </a:p>
        </p:txBody>
      </p:sp>
    </p:spTree>
    <p:extLst>
      <p:ext uri="{BB962C8B-B14F-4D97-AF65-F5344CB8AC3E}">
        <p14:creationId xmlns:p14="http://schemas.microsoft.com/office/powerpoint/2010/main" val="32420764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600" dirty="0" smtClean="0">
                <a:effectLst/>
              </a:rPr>
              <a:t/>
            </a:r>
            <a:br>
              <a:rPr lang="sv-SE" sz="3600" dirty="0" smtClean="0">
                <a:effectLst/>
              </a:rPr>
            </a:br>
            <a:r>
              <a:rPr lang="sv-SE" sz="3600" dirty="0">
                <a:effectLst/>
              </a:rPr>
              <a:t>Vår respons:</a:t>
            </a:r>
            <a:br>
              <a:rPr lang="sv-SE" sz="3600" dirty="0">
                <a:effectLst/>
              </a:rPr>
            </a:br>
            <a:r>
              <a:rPr lang="sv-SE" sz="3600" dirty="0" smtClean="0">
                <a:effectLst/>
              </a:rPr>
              <a:t/>
            </a:r>
            <a:br>
              <a:rPr lang="sv-SE" sz="3600" dirty="0" smtClean="0">
                <a:effectLst/>
              </a:rPr>
            </a:br>
            <a:r>
              <a:rPr lang="sv-SE" sz="3600" dirty="0" smtClean="0">
                <a:effectLst/>
              </a:rPr>
              <a:t>1</a:t>
            </a:r>
            <a:r>
              <a:rPr lang="sv-SE" sz="3600" dirty="0">
                <a:effectLst/>
              </a:rPr>
              <a:t>) Försöka förstå varför det har blivit </a:t>
            </a:r>
            <a:r>
              <a:rPr lang="sv-SE" sz="3600" dirty="0" smtClean="0">
                <a:effectLst/>
              </a:rPr>
              <a:t/>
            </a:r>
            <a:br>
              <a:rPr lang="sv-SE" sz="3600" dirty="0" smtClean="0">
                <a:effectLst/>
              </a:rPr>
            </a:br>
            <a:r>
              <a:rPr lang="sv-SE" sz="3600" dirty="0">
                <a:effectLst/>
              </a:rPr>
              <a:t> </a:t>
            </a:r>
            <a:r>
              <a:rPr lang="sv-SE" sz="3600" dirty="0" smtClean="0">
                <a:effectLst/>
              </a:rPr>
              <a:t>   som </a:t>
            </a:r>
            <a:r>
              <a:rPr lang="sv-SE" sz="3600" dirty="0">
                <a:effectLst/>
              </a:rPr>
              <a:t>det har blivit.</a:t>
            </a:r>
            <a:br>
              <a:rPr lang="sv-SE" sz="3600" dirty="0">
                <a:effectLst/>
              </a:rPr>
            </a:br>
            <a:r>
              <a:rPr lang="sv-SE" sz="3600" dirty="0">
                <a:effectLst/>
              </a:rPr>
              <a:t>2) Försöka formulera vår egen hållning </a:t>
            </a:r>
            <a:r>
              <a:rPr lang="sv-SE" sz="3600" dirty="0" smtClean="0">
                <a:effectLst/>
              </a:rPr>
              <a:t/>
            </a:r>
            <a:br>
              <a:rPr lang="sv-SE" sz="3600" dirty="0" smtClean="0">
                <a:effectLst/>
              </a:rPr>
            </a:br>
            <a:r>
              <a:rPr lang="sv-SE" sz="3600" dirty="0">
                <a:effectLst/>
              </a:rPr>
              <a:t> </a:t>
            </a:r>
            <a:r>
              <a:rPr lang="sv-SE" sz="3600" dirty="0" smtClean="0">
                <a:effectLst/>
              </a:rPr>
              <a:t>   i </a:t>
            </a:r>
            <a:r>
              <a:rPr lang="sv-SE" sz="3600" dirty="0">
                <a:effectLst/>
              </a:rPr>
              <a:t>relation till vår tids frontlinjer.</a:t>
            </a:r>
            <a:br>
              <a:rPr lang="sv-SE" sz="3600" dirty="0">
                <a:effectLst/>
              </a:rPr>
            </a:br>
            <a:r>
              <a:rPr lang="sv-SE" sz="3600" dirty="0">
                <a:effectLst/>
              </a:rPr>
              <a:t>3) Aktivt arbeta med den interna </a:t>
            </a:r>
            <a:r>
              <a:rPr lang="sv-SE" sz="3600" dirty="0" smtClean="0">
                <a:effectLst/>
              </a:rPr>
              <a:t/>
            </a:r>
            <a:br>
              <a:rPr lang="sv-SE" sz="3600" dirty="0" smtClean="0">
                <a:effectLst/>
              </a:rPr>
            </a:br>
            <a:r>
              <a:rPr lang="sv-SE" sz="3600" dirty="0">
                <a:effectLst/>
              </a:rPr>
              <a:t> </a:t>
            </a:r>
            <a:r>
              <a:rPr lang="sv-SE" sz="3600" dirty="0" smtClean="0">
                <a:effectLst/>
              </a:rPr>
              <a:t>   apologetiken.</a:t>
            </a:r>
            <a:br>
              <a:rPr lang="sv-SE" sz="3600" dirty="0" smtClean="0">
                <a:effectLst/>
              </a:rPr>
            </a:br>
            <a:endParaRPr lang="sv-SE" sz="3600" dirty="0">
              <a:effectLst/>
            </a:endParaRPr>
          </a:p>
        </p:txBody>
      </p:sp>
    </p:spTree>
    <p:extLst>
      <p:ext uri="{BB962C8B-B14F-4D97-AF65-F5344CB8AC3E}">
        <p14:creationId xmlns:p14="http://schemas.microsoft.com/office/powerpoint/2010/main" val="1534373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200" dirty="0" smtClean="0">
                <a:effectLst/>
              </a:rPr>
              <a:t/>
            </a:r>
            <a:br>
              <a:rPr lang="sv-SE" sz="3200" dirty="0" smtClean="0">
                <a:effectLst/>
              </a:rPr>
            </a:br>
            <a:r>
              <a:rPr lang="sv-SE" sz="2800" dirty="0">
                <a:effectLst/>
              </a:rPr>
              <a:t>Varför har dessa frågor exploderat just i vår tid?</a:t>
            </a:r>
            <a:br>
              <a:rPr lang="sv-SE" sz="2800" dirty="0">
                <a:effectLst/>
              </a:rPr>
            </a:br>
            <a:r>
              <a:rPr lang="sv-SE" sz="2800" dirty="0" smtClean="0">
                <a:effectLst/>
              </a:rPr>
              <a:t/>
            </a:r>
            <a:br>
              <a:rPr lang="sv-SE" sz="2800" dirty="0" smtClean="0">
                <a:effectLst/>
              </a:rPr>
            </a:br>
            <a:r>
              <a:rPr lang="sv-SE" sz="2800" dirty="0" smtClean="0">
                <a:effectLst/>
              </a:rPr>
              <a:t>1</a:t>
            </a:r>
            <a:r>
              <a:rPr lang="sv-SE" sz="2800" dirty="0">
                <a:effectLst/>
              </a:rPr>
              <a:t>. Mötet med människor har, eller tror sig ha, </a:t>
            </a:r>
            <a:r>
              <a:rPr lang="sv-SE" sz="2800" dirty="0" smtClean="0">
                <a:effectLst/>
              </a:rPr>
              <a:t/>
            </a:r>
            <a:br>
              <a:rPr lang="sv-SE" sz="2800" dirty="0" smtClean="0">
                <a:effectLst/>
              </a:rPr>
            </a:br>
            <a:r>
              <a:rPr lang="sv-SE" sz="2800" dirty="0">
                <a:effectLst/>
              </a:rPr>
              <a:t> </a:t>
            </a:r>
            <a:r>
              <a:rPr lang="sv-SE" sz="2800" dirty="0" smtClean="0">
                <a:effectLst/>
              </a:rPr>
              <a:t>   en </a:t>
            </a:r>
            <a:r>
              <a:rPr lang="sv-SE" sz="2800" dirty="0">
                <a:effectLst/>
              </a:rPr>
              <a:t>annan sexuell identitet än heterosexuell.</a:t>
            </a:r>
            <a:br>
              <a:rPr lang="sv-SE" sz="2800" dirty="0">
                <a:effectLst/>
              </a:rPr>
            </a:br>
            <a:r>
              <a:rPr lang="sv-SE" sz="2800" dirty="0">
                <a:effectLst/>
              </a:rPr>
              <a:t>2. Individualismen.</a:t>
            </a:r>
            <a:br>
              <a:rPr lang="sv-SE" sz="2800" dirty="0">
                <a:effectLst/>
              </a:rPr>
            </a:br>
            <a:r>
              <a:rPr lang="sv-SE" sz="2800" dirty="0">
                <a:effectLst/>
              </a:rPr>
              <a:t>3. </a:t>
            </a:r>
            <a:r>
              <a:rPr lang="sv-SE" sz="2800" dirty="0" err="1">
                <a:effectLst/>
              </a:rPr>
              <a:t>Narsissismen</a:t>
            </a:r>
            <a:r>
              <a:rPr lang="sv-SE" sz="2800" dirty="0">
                <a:effectLst/>
              </a:rPr>
              <a:t>.</a:t>
            </a:r>
            <a:br>
              <a:rPr lang="sv-SE" sz="2800" dirty="0">
                <a:effectLst/>
              </a:rPr>
            </a:br>
            <a:r>
              <a:rPr lang="sv-SE" sz="2800" dirty="0">
                <a:effectLst/>
              </a:rPr>
              <a:t>4. Synen på sexualitet.</a:t>
            </a:r>
            <a:br>
              <a:rPr lang="sv-SE" sz="2800" dirty="0">
                <a:effectLst/>
              </a:rPr>
            </a:br>
            <a:r>
              <a:rPr lang="sv-SE" sz="2800" dirty="0">
                <a:effectLst/>
              </a:rPr>
              <a:t>5. Synen på sex.</a:t>
            </a:r>
            <a:br>
              <a:rPr lang="sv-SE" sz="2800" dirty="0">
                <a:effectLst/>
              </a:rPr>
            </a:br>
            <a:r>
              <a:rPr lang="sv-SE" sz="2800" dirty="0">
                <a:effectLst/>
              </a:rPr>
              <a:t>6. Synen på kärlek</a:t>
            </a:r>
            <a:r>
              <a:rPr lang="sv-SE" sz="2800" dirty="0" smtClean="0">
                <a:effectLst/>
              </a:rPr>
              <a:t>.</a:t>
            </a:r>
            <a:br>
              <a:rPr lang="sv-SE" sz="2800" dirty="0" smtClean="0">
                <a:effectLst/>
              </a:rPr>
            </a:br>
            <a:r>
              <a:rPr lang="sv-SE" sz="2800" dirty="0">
                <a:effectLst/>
              </a:rPr>
              <a:t/>
            </a:r>
            <a:br>
              <a:rPr lang="sv-SE" sz="2800" dirty="0">
                <a:effectLst/>
              </a:rPr>
            </a:br>
            <a:r>
              <a:rPr lang="sv-SE" sz="2800" dirty="0" smtClean="0">
                <a:effectLst/>
              </a:rPr>
              <a:t/>
            </a:r>
            <a:br>
              <a:rPr lang="sv-SE" sz="2800" dirty="0" smtClean="0">
                <a:effectLst/>
              </a:rPr>
            </a:br>
            <a:r>
              <a:rPr lang="sv-SE" sz="2800" dirty="0">
                <a:effectLst/>
              </a:rPr>
              <a:t/>
            </a:r>
            <a:br>
              <a:rPr lang="sv-SE" sz="2800" dirty="0">
                <a:effectLst/>
              </a:rPr>
            </a:br>
            <a:endParaRPr lang="sv-SE" sz="2800" dirty="0" smtClean="0">
              <a:effectLst/>
            </a:endParaRPr>
          </a:p>
        </p:txBody>
      </p:sp>
    </p:spTree>
    <p:extLst>
      <p:ext uri="{BB962C8B-B14F-4D97-AF65-F5344CB8AC3E}">
        <p14:creationId xmlns:p14="http://schemas.microsoft.com/office/powerpoint/2010/main" val="94003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dirty="0" smtClean="0">
                <a:effectLst/>
              </a:rPr>
              <a:t/>
            </a:r>
            <a:br>
              <a:rPr lang="sv-SE" sz="3600" dirty="0" smtClean="0">
                <a:effectLst/>
              </a:rPr>
            </a:br>
            <a:r>
              <a:rPr lang="sv-SE" sz="3600" dirty="0">
                <a:effectLst/>
              </a:rPr>
              <a:t>”Ordet kärlek har förvrängts 180 grader: från den ursprungliga betydelsen </a:t>
            </a:r>
            <a:r>
              <a:rPr lang="sv-SE" sz="3600" dirty="0" smtClean="0">
                <a:effectLst/>
              </a:rPr>
              <a:t>att </a:t>
            </a:r>
            <a:r>
              <a:rPr lang="sv-SE" sz="3600" dirty="0">
                <a:effectLst/>
              </a:rPr>
              <a:t>ge sitt liv för någon</a:t>
            </a:r>
            <a:r>
              <a:rPr lang="sv-SE" sz="3600">
                <a:effectLst/>
              </a:rPr>
              <a:t>, </a:t>
            </a:r>
            <a:r>
              <a:rPr lang="sv-SE" sz="3600" smtClean="0">
                <a:effectLst/>
              </a:rPr>
              <a:t/>
            </a:r>
            <a:br>
              <a:rPr lang="sv-SE" sz="3600" smtClean="0">
                <a:effectLst/>
              </a:rPr>
            </a:br>
            <a:r>
              <a:rPr lang="sv-SE" sz="3600" smtClean="0">
                <a:effectLst/>
              </a:rPr>
              <a:t>till </a:t>
            </a:r>
            <a:r>
              <a:rPr lang="sv-SE" sz="3600" dirty="0">
                <a:effectLst/>
              </a:rPr>
              <a:t>den känsla som uppstår </a:t>
            </a:r>
            <a:r>
              <a:rPr lang="sv-SE" sz="3600" dirty="0" smtClean="0">
                <a:effectLst/>
              </a:rPr>
              <a:t>när </a:t>
            </a:r>
            <a:r>
              <a:rPr lang="sv-SE" sz="3600" dirty="0">
                <a:effectLst/>
              </a:rPr>
              <a:t>något tillfredsställer det egna livet.</a:t>
            </a:r>
            <a:r>
              <a:rPr lang="sv-SE" sz="3600" dirty="0" smtClean="0">
                <a:effectLst/>
              </a:rPr>
              <a:t>” </a:t>
            </a:r>
            <a:r>
              <a:rPr lang="sv-SE" sz="3600" smtClean="0">
                <a:effectLst/>
              </a:rPr>
              <a:t/>
            </a:r>
            <a:br>
              <a:rPr lang="sv-SE" sz="3600" smtClean="0">
                <a:effectLst/>
              </a:rPr>
            </a:br>
            <a:r>
              <a:rPr lang="sv-SE" sz="3600" smtClean="0">
                <a:effectLst/>
              </a:rPr>
              <a:t/>
            </a:r>
            <a:br>
              <a:rPr lang="sv-SE" sz="3600" smtClean="0">
                <a:effectLst/>
              </a:rPr>
            </a:br>
            <a:r>
              <a:rPr lang="sv-SE" sz="3600" smtClean="0">
                <a:effectLst/>
              </a:rPr>
              <a:t>(</a:t>
            </a:r>
            <a:r>
              <a:rPr lang="sv-SE" sz="3600" dirty="0" smtClean="0">
                <a:effectLst/>
              </a:rPr>
              <a:t>Magnus Malm)</a:t>
            </a:r>
            <a:br>
              <a:rPr lang="sv-SE" sz="3600" dirty="0" smtClean="0">
                <a:effectLst/>
              </a:rPr>
            </a:br>
            <a:r>
              <a:rPr lang="sv-SE" sz="3600" dirty="0">
                <a:effectLst/>
              </a:rPr>
              <a:t/>
            </a:r>
            <a:br>
              <a:rPr lang="sv-SE" sz="3600" dirty="0">
                <a:effectLst/>
              </a:rPr>
            </a:br>
            <a:endParaRPr lang="sv-SE" sz="3600" dirty="0">
              <a:effectLst/>
            </a:endParaRPr>
          </a:p>
        </p:txBody>
      </p:sp>
    </p:spTree>
    <p:extLst>
      <p:ext uri="{BB962C8B-B14F-4D97-AF65-F5344CB8AC3E}">
        <p14:creationId xmlns:p14="http://schemas.microsoft.com/office/powerpoint/2010/main" val="399437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200" dirty="0" smtClean="0">
                <a:effectLst/>
              </a:rPr>
              <a:t/>
            </a:r>
            <a:br>
              <a:rPr lang="sv-SE" sz="3200" dirty="0" smtClean="0">
                <a:effectLst/>
              </a:rPr>
            </a:br>
            <a:r>
              <a:rPr lang="sv-SE" sz="2600" dirty="0">
                <a:effectLst/>
              </a:rPr>
              <a:t>Statens intresse i fråga om äktenskapet:</a:t>
            </a:r>
            <a:br>
              <a:rPr lang="sv-SE" sz="2600" dirty="0">
                <a:effectLst/>
              </a:rPr>
            </a:br>
            <a:r>
              <a:rPr lang="sv-SE" sz="2600" dirty="0">
                <a:effectLst/>
              </a:rPr>
              <a:t>• Att den förening mellan en man och en kvinna som ger upphov till barn ska få så goda förutsättningar som möjligt i fråga om uppfostran, hälsa och social och ekonomisk trygghet.</a:t>
            </a:r>
            <a:br>
              <a:rPr lang="sv-SE" sz="2600" dirty="0">
                <a:effectLst/>
              </a:rPr>
            </a:br>
            <a:r>
              <a:rPr lang="sv-SE" sz="2600" dirty="0">
                <a:effectLst/>
              </a:rPr>
              <a:t>• Att de biologiska föräldrarna ska få hjälp att hålla ihop, eftersom detta generellt har visat sig vara det bästa för barnen.</a:t>
            </a:r>
            <a:br>
              <a:rPr lang="sv-SE" sz="2600" dirty="0">
                <a:effectLst/>
              </a:rPr>
            </a:br>
            <a:r>
              <a:rPr lang="sv-SE" sz="2600" dirty="0">
                <a:effectLst/>
              </a:rPr>
              <a:t>• Att det ska vara så lätt som möjligt att fastslå vem som är biologisk pappa till de barn som kvinnan föder.</a:t>
            </a:r>
            <a:br>
              <a:rPr lang="sv-SE" sz="2600" dirty="0">
                <a:effectLst/>
              </a:rPr>
            </a:br>
            <a:r>
              <a:rPr lang="sv-SE" sz="2600" dirty="0">
                <a:effectLst/>
              </a:rPr>
              <a:t>• Att lagar i fråga om ägodelar, arv, vårdnad och underhåll av barn </a:t>
            </a:r>
            <a:r>
              <a:rPr lang="sv-SE" sz="2600" dirty="0" err="1">
                <a:effectLst/>
              </a:rPr>
              <a:t>etc</a:t>
            </a:r>
            <a:r>
              <a:rPr lang="sv-SE" sz="2600" dirty="0">
                <a:effectLst/>
              </a:rPr>
              <a:t> ska vara så lätta som möjligt både att förstå och att tillämpa</a:t>
            </a:r>
            <a:r>
              <a:rPr lang="sv-SE" sz="2600" dirty="0" smtClean="0">
                <a:effectLst/>
              </a:rPr>
              <a:t>.</a:t>
            </a:r>
            <a:br>
              <a:rPr lang="sv-SE" sz="2600" dirty="0" smtClean="0">
                <a:effectLst/>
              </a:rPr>
            </a:br>
            <a:endParaRPr lang="sv-SE" sz="2600" dirty="0">
              <a:effectLst/>
            </a:endParaRPr>
          </a:p>
        </p:txBody>
      </p:sp>
    </p:spTree>
    <p:extLst>
      <p:ext uri="{BB962C8B-B14F-4D97-AF65-F5344CB8AC3E}">
        <p14:creationId xmlns:p14="http://schemas.microsoft.com/office/powerpoint/2010/main" val="376869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200" dirty="0" smtClean="0">
                <a:effectLst/>
              </a:rPr>
              <a:t/>
            </a:r>
            <a:br>
              <a:rPr lang="sv-SE" sz="3200" dirty="0" smtClean="0">
                <a:effectLst/>
              </a:rPr>
            </a:br>
            <a:r>
              <a:rPr lang="sv-SE" sz="2800" dirty="0">
                <a:effectLst/>
              </a:rPr>
              <a:t>Varför har dessa frågor exploderat just i vår tid?</a:t>
            </a:r>
            <a:br>
              <a:rPr lang="sv-SE" sz="2800" dirty="0">
                <a:effectLst/>
              </a:rPr>
            </a:br>
            <a:r>
              <a:rPr lang="sv-SE" sz="2800" dirty="0" smtClean="0">
                <a:effectLst/>
              </a:rPr>
              <a:t/>
            </a:r>
            <a:br>
              <a:rPr lang="sv-SE" sz="2800" dirty="0" smtClean="0">
                <a:effectLst/>
              </a:rPr>
            </a:br>
            <a:r>
              <a:rPr lang="sv-SE" sz="2800" dirty="0" smtClean="0">
                <a:effectLst/>
              </a:rPr>
              <a:t>1</a:t>
            </a:r>
            <a:r>
              <a:rPr lang="sv-SE" sz="2800" dirty="0">
                <a:effectLst/>
              </a:rPr>
              <a:t>. Mötet med människor har, eller tror sig ha, </a:t>
            </a:r>
            <a:r>
              <a:rPr lang="sv-SE" sz="2800" dirty="0" smtClean="0">
                <a:effectLst/>
              </a:rPr>
              <a:t/>
            </a:r>
            <a:br>
              <a:rPr lang="sv-SE" sz="2800" dirty="0" smtClean="0">
                <a:effectLst/>
              </a:rPr>
            </a:br>
            <a:r>
              <a:rPr lang="sv-SE" sz="2800" dirty="0">
                <a:effectLst/>
              </a:rPr>
              <a:t> </a:t>
            </a:r>
            <a:r>
              <a:rPr lang="sv-SE" sz="2800" dirty="0" smtClean="0">
                <a:effectLst/>
              </a:rPr>
              <a:t>   en </a:t>
            </a:r>
            <a:r>
              <a:rPr lang="sv-SE" sz="2800" dirty="0">
                <a:effectLst/>
              </a:rPr>
              <a:t>annan sexuell identitet än heterosexuell.</a:t>
            </a:r>
            <a:br>
              <a:rPr lang="sv-SE" sz="2800" dirty="0">
                <a:effectLst/>
              </a:rPr>
            </a:br>
            <a:r>
              <a:rPr lang="sv-SE" sz="2800" dirty="0">
                <a:effectLst/>
              </a:rPr>
              <a:t>2. Individualismen.</a:t>
            </a:r>
            <a:br>
              <a:rPr lang="sv-SE" sz="2800" dirty="0">
                <a:effectLst/>
              </a:rPr>
            </a:br>
            <a:r>
              <a:rPr lang="sv-SE" sz="2800" dirty="0">
                <a:effectLst/>
              </a:rPr>
              <a:t>3. </a:t>
            </a:r>
            <a:r>
              <a:rPr lang="sv-SE" sz="2800" dirty="0" err="1">
                <a:effectLst/>
              </a:rPr>
              <a:t>Narsissismen</a:t>
            </a:r>
            <a:r>
              <a:rPr lang="sv-SE" sz="2800" dirty="0">
                <a:effectLst/>
              </a:rPr>
              <a:t>.</a:t>
            </a:r>
            <a:br>
              <a:rPr lang="sv-SE" sz="2800" dirty="0">
                <a:effectLst/>
              </a:rPr>
            </a:br>
            <a:r>
              <a:rPr lang="sv-SE" sz="2800" dirty="0">
                <a:effectLst/>
              </a:rPr>
              <a:t>4. Synen på sexualitet.</a:t>
            </a:r>
            <a:br>
              <a:rPr lang="sv-SE" sz="2800" dirty="0">
                <a:effectLst/>
              </a:rPr>
            </a:br>
            <a:r>
              <a:rPr lang="sv-SE" sz="2800" dirty="0">
                <a:effectLst/>
              </a:rPr>
              <a:t>5. Synen på sex.</a:t>
            </a:r>
            <a:br>
              <a:rPr lang="sv-SE" sz="2800" dirty="0">
                <a:effectLst/>
              </a:rPr>
            </a:br>
            <a:r>
              <a:rPr lang="sv-SE" sz="2800" dirty="0">
                <a:effectLst/>
              </a:rPr>
              <a:t>6. Synen på kärlek</a:t>
            </a:r>
            <a:r>
              <a:rPr lang="sv-SE" sz="2800" dirty="0" smtClean="0">
                <a:effectLst/>
              </a:rPr>
              <a:t>.</a:t>
            </a:r>
            <a:br>
              <a:rPr lang="sv-SE" sz="2800" dirty="0" smtClean="0">
                <a:effectLst/>
              </a:rPr>
            </a:br>
            <a:r>
              <a:rPr lang="sv-SE" sz="2800" dirty="0" smtClean="0">
                <a:effectLst/>
              </a:rPr>
              <a:t>7</a:t>
            </a:r>
            <a:r>
              <a:rPr lang="sv-SE" sz="2800" dirty="0">
                <a:effectLst/>
              </a:rPr>
              <a:t>. Synen på frihet.</a:t>
            </a:r>
            <a:br>
              <a:rPr lang="sv-SE" sz="2800" dirty="0">
                <a:effectLst/>
              </a:rPr>
            </a:br>
            <a:r>
              <a:rPr lang="sv-SE" sz="2800" dirty="0">
                <a:effectLst/>
              </a:rPr>
              <a:t>8. </a:t>
            </a:r>
            <a:r>
              <a:rPr lang="sv-SE" sz="2800" dirty="0" err="1">
                <a:effectLst/>
              </a:rPr>
              <a:t>Curlingmentaliteten</a:t>
            </a:r>
            <a:r>
              <a:rPr lang="sv-SE" sz="2800" dirty="0">
                <a:effectLst/>
              </a:rPr>
              <a:t>.</a:t>
            </a:r>
            <a:br>
              <a:rPr lang="sv-SE" sz="2800" dirty="0">
                <a:effectLst/>
              </a:rPr>
            </a:br>
            <a:r>
              <a:rPr lang="sv-SE" sz="2800" dirty="0">
                <a:effectLst/>
              </a:rPr>
              <a:t>9. Synen på förtryck.</a:t>
            </a:r>
            <a:br>
              <a:rPr lang="sv-SE" sz="2800" dirty="0">
                <a:effectLst/>
              </a:rPr>
            </a:br>
            <a:r>
              <a:rPr lang="sv-SE" sz="2800" dirty="0">
                <a:effectLst/>
              </a:rPr>
              <a:t>10. Synen på Bibelns auktoritet</a:t>
            </a:r>
            <a:r>
              <a:rPr lang="sv-SE" sz="2800" dirty="0" smtClean="0">
                <a:effectLst/>
              </a:rPr>
              <a:t>.</a:t>
            </a:r>
            <a:endParaRPr lang="sv-SE" sz="2800" dirty="0">
              <a:effectLst/>
            </a:endParaRPr>
          </a:p>
        </p:txBody>
      </p:sp>
    </p:spTree>
    <p:extLst>
      <p:ext uri="{BB962C8B-B14F-4D97-AF65-F5344CB8AC3E}">
        <p14:creationId xmlns:p14="http://schemas.microsoft.com/office/powerpoint/2010/main" val="94003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b="1" dirty="0">
                <a:effectLst/>
              </a:rPr>
              <a:t>3 &amp; 3: </a:t>
            </a:r>
            <a:br>
              <a:rPr lang="sv-SE" sz="3600" b="1" dirty="0">
                <a:effectLst/>
              </a:rPr>
            </a:br>
            <a:r>
              <a:rPr lang="sv-SE" sz="3600" dirty="0">
                <a:effectLst/>
              </a:rPr>
              <a:t>Känner ni igen er i dessa trender?</a:t>
            </a:r>
            <a:br>
              <a:rPr lang="sv-SE" sz="3600" dirty="0">
                <a:effectLst/>
              </a:rPr>
            </a:br>
            <a:r>
              <a:rPr lang="sv-SE" sz="3600" dirty="0">
                <a:effectLst/>
              </a:rPr>
              <a:t>Vilka tror ni är viktigast för hur samtalet om homofili har kommit att utveckla sig här i Norge</a:t>
            </a:r>
            <a:r>
              <a:rPr lang="sv-SE" sz="3600" dirty="0" smtClean="0">
                <a:effectLst/>
              </a:rPr>
              <a:t>?</a:t>
            </a:r>
            <a:br>
              <a:rPr lang="sv-SE" sz="3600" dirty="0" smtClean="0">
                <a:effectLst/>
              </a:rPr>
            </a:br>
            <a:r>
              <a:rPr lang="sv-SE" sz="3600" dirty="0" smtClean="0">
                <a:effectLst/>
              </a:rPr>
              <a:t/>
            </a:r>
            <a:br>
              <a:rPr lang="sv-SE" sz="3600" dirty="0" smtClean="0">
                <a:effectLst/>
              </a:rPr>
            </a:br>
            <a:r>
              <a:rPr lang="sv-SE" sz="3600" dirty="0">
                <a:effectLst/>
              </a:rPr>
              <a:t/>
            </a:r>
            <a:br>
              <a:rPr lang="sv-SE" sz="3600" dirty="0">
                <a:effectLst/>
              </a:rPr>
            </a:br>
            <a:endParaRPr lang="sv-SE" sz="3600" dirty="0">
              <a:effectLst/>
            </a:endParaRPr>
          </a:p>
        </p:txBody>
      </p:sp>
    </p:spTree>
    <p:extLst>
      <p:ext uri="{BB962C8B-B14F-4D97-AF65-F5344CB8AC3E}">
        <p14:creationId xmlns:p14="http://schemas.microsoft.com/office/powerpoint/2010/main" val="39240142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800" dirty="0">
                <a:effectLst/>
              </a:rPr>
              <a:t/>
            </a:r>
            <a:br>
              <a:rPr lang="sv-SE" sz="2800" dirty="0">
                <a:effectLst/>
              </a:rPr>
            </a:br>
            <a:endParaRPr lang="sv-SE" sz="2800" dirty="0">
              <a:effectLst/>
            </a:endParaRPr>
          </a:p>
        </p:txBody>
      </p:sp>
      <p:graphicFrame>
        <p:nvGraphicFramePr>
          <p:cNvPr id="3" name="Diagram 2"/>
          <p:cNvGraphicFramePr/>
          <p:nvPr>
            <p:extLst>
              <p:ext uri="{D42A27DB-BD31-4B8C-83A1-F6EECF244321}">
                <p14:modId xmlns:p14="http://schemas.microsoft.com/office/powerpoint/2010/main" val="3251089477"/>
              </p:ext>
            </p:extLst>
          </p:nvPr>
        </p:nvGraphicFramePr>
        <p:xfrm>
          <a:off x="803262" y="864616"/>
          <a:ext cx="7732594" cy="51863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547839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är">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Elementär.thmx</Template>
  <TotalTime>4809</TotalTime>
  <Words>69</Words>
  <Application>Microsoft Macintosh PowerPoint</Application>
  <PresentationFormat>Bildspel på skärmen (4:3)</PresentationFormat>
  <Paragraphs>16</Paragraphs>
  <Slides>13</Slides>
  <Notes>0</Notes>
  <HiddenSlides>0</HiddenSlides>
  <MMClips>0</MMClips>
  <ScaleCrop>false</ScaleCrop>
  <HeadingPairs>
    <vt:vector size="4" baseType="variant">
      <vt:variant>
        <vt:lpstr>Tema</vt:lpstr>
      </vt:variant>
      <vt:variant>
        <vt:i4>1</vt:i4>
      </vt:variant>
      <vt:variant>
        <vt:lpstr>Bildrubriker</vt:lpstr>
      </vt:variant>
      <vt:variant>
        <vt:i4>13</vt:i4>
      </vt:variant>
    </vt:vector>
  </HeadingPairs>
  <TitlesOfParts>
    <vt:vector size="14" baseType="lpstr">
      <vt:lpstr>Elementär</vt:lpstr>
      <vt:lpstr>HOMOFILI SOM KOMMUNIKATIV UTFORDRING  Olof Edsinger </vt:lpstr>
      <vt:lpstr>1995 Lagen om registrerat partnerskap för samkönade par  2003 Lagen om homosexuellas rätt att prövas som  adoptionsföräldrar 2005 Lesbiska par ges rätt till assisterad befruktning  (insemination) vid allmänna sjukhus 2005 Svenska kyrkan inför välsignelseakt för registrerat  partnerskap 2009 Sveriges äktenskapslagstiftning blir könsneutral 2009 Svenska kyrkan förändrar sin äktenskapsdefinition   till att även omfatta samkönade par 2013 Kravet på sterilisering i samband med ändrad  könstillhörighet tas bort 2013 Svenska kyrkans kyrkostyrelse får i uppdrag att  uppmuntra alla stift att sträva efter att i möjligaste mån  genomföra HBT-certifiering på SvK:s arbetsplatser 2016 Lagen om assisterad befruktning (insemination)   för ensamstående kvinnor införs </vt:lpstr>
      <vt:lpstr> Vår respons:  1) Försöka förstå varför det har blivit      som det har blivit. 2) Försöka formulera vår egen hållning      i relation till vår tids frontlinjer. 3) Aktivt arbeta med den interna      apologetiken. </vt:lpstr>
      <vt:lpstr> Varför har dessa frågor exploderat just i vår tid?  1. Mötet med människor har, eller tror sig ha,      en annan sexuell identitet än heterosexuell. 2. Individualismen. 3. Narsissismen. 4. Synen på sexualitet. 5. Synen på sex. 6. Synen på kärlek.    </vt:lpstr>
      <vt:lpstr> ”Ordet kärlek har förvrängts 180 grader: från den ursprungliga betydelsen att ge sitt liv för någon,  till den känsla som uppstår när något tillfredsställer det egna livet.”   (Magnus Malm)  </vt:lpstr>
      <vt:lpstr> Statens intresse i fråga om äktenskapet: • Att den förening mellan en man och en kvinna som ger upphov till barn ska få så goda förutsättningar som möjligt i fråga om uppfostran, hälsa och social och ekonomisk trygghet. • Att de biologiska föräldrarna ska få hjälp att hålla ihop, eftersom detta generellt har visat sig vara det bästa för barnen. • Att det ska vara så lätt som möjligt att fastslå vem som är biologisk pappa till de barn som kvinnan föder. • Att lagar i fråga om ägodelar, arv, vårdnad och underhåll av barn etc ska vara så lätta som möjligt både att förstå och att tillämpa. </vt:lpstr>
      <vt:lpstr> Varför har dessa frågor exploderat just i vår tid?  1. Mötet med människor har, eller tror sig ha,      en annan sexuell identitet än heterosexuell. 2. Individualismen. 3. Narsissismen. 4. Synen på sexualitet. 5. Synen på sex. 6. Synen på kärlek. 7. Synen på frihet. 8. Curlingmentaliteten. 9. Synen på förtryck. 10. Synen på Bibelns auktoritet.</vt:lpstr>
      <vt:lpstr>3 &amp; 3:  Känner ni igen er i dessa trender? Vilka tror ni är viktigast för hur samtalet om homofili har kommit att utveckla sig här i Norge?   </vt:lpstr>
      <vt:lpstr> </vt:lpstr>
      <vt:lpstr>Egnede handlinger og holdninger for den som vil nå fram til homo- og biseksuelle kirkebesøkende (Wesley Hill)   1. Ikke undervurder de små gestene. 2. Spekuler ikke i årsakene til et individs seksuelle legning. 3. Erkjenn at seksualiteten påvirker hele livet, både for hetero- og homoseksuelle. 4. Vær klar over at seksualiteten ikke forjener å definere hele identiteten til en person. 5. Ta risikoen med å snakke om homoseksualitet. </vt:lpstr>
      <vt:lpstr>6. Våg å gå i ærlige og sannhetssøkende nærkamper med Skriften. 7. Erkjenn og forsøk å sette deg inn i den smerte, den ensomhet og de fristelser som ligger i å ufrivillig leve som singel i en sexfiksert tid. 8. Forsøk å tenke deg og skape møteplasser der single kan bygge sterke og gode vennskapsbånd, uten at målet behøver å være å finne en fremtidig partner. 9. Ta vare på det bidrag som kan komme kirken til del gjennom homo- og biseksuelle som vil leve i troskap mot Skriften. </vt:lpstr>
      <vt:lpstr>10. Ikke fokuser for mye på ”gay ministry”: bygg forsamling, forkynn evangeliet og snakk om disippellivets krav.  Se vidare spiritualfriendship.org Se även compassionwithoutcompromise.com    </vt:lpstr>
      <vt:lpstr>Äktenskap.info  Samlevnadochsexualitet.se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Nutidsmänniskan 1: Postmodern  Nutidsmänniskan 2: Konsument  Nutidsmänniskan 3: Snickrar helst ihop sin egen gud  </dc:title>
  <dc:creator>Olof Edsinger</dc:creator>
  <cp:lastModifiedBy>Olof Edsinger</cp:lastModifiedBy>
  <cp:revision>62</cp:revision>
  <dcterms:created xsi:type="dcterms:W3CDTF">2014-11-10T10:08:50Z</dcterms:created>
  <dcterms:modified xsi:type="dcterms:W3CDTF">2018-03-23T11:50:24Z</dcterms:modified>
</cp:coreProperties>
</file>