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316" r:id="rId3"/>
    <p:sldId id="317" r:id="rId4"/>
    <p:sldId id="318" r:id="rId5"/>
    <p:sldId id="321" r:id="rId6"/>
    <p:sldId id="315" r:id="rId7"/>
    <p:sldId id="322" r:id="rId8"/>
    <p:sldId id="311" r:id="rId9"/>
    <p:sldId id="323" r:id="rId10"/>
    <p:sldId id="312" r:id="rId11"/>
    <p:sldId id="313" r:id="rId12"/>
    <p:sldId id="314" r:id="rId13"/>
    <p:sldId id="31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5" d="100"/>
          <a:sy n="45" d="100"/>
        </p:scale>
        <p:origin x="-107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sv-SE" smtClean="0"/>
              <a:t>Klicka här för att ändra format</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tisdag 6 mars 18</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tisdag 6 mars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sv-SE" smtClean="0"/>
              <a:t>Klicka här för att ändra format</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tisdag 6 mars 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3" name="Title 12"/>
          <p:cNvSpPr>
            <a:spLocks noGrp="1"/>
          </p:cNvSpPr>
          <p:nvPr>
            <p:ph type="title"/>
          </p:nvPr>
        </p:nvSpPr>
        <p:spPr/>
        <p:txBody>
          <a:bodyPr/>
          <a:lstStyle/>
          <a:p>
            <a:r>
              <a:rPr lang="sv-SE" smtClean="0"/>
              <a:t>Klicka här för att ändra format</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tisdag 6 mars 18</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12" name="Date Placeholder 11"/>
          <p:cNvSpPr>
            <a:spLocks noGrp="1"/>
          </p:cNvSpPr>
          <p:nvPr>
            <p:ph type="dt" sz="half" idx="10"/>
          </p:nvPr>
        </p:nvSpPr>
        <p:spPr/>
        <p:txBody>
          <a:bodyPr/>
          <a:lstStyle/>
          <a:p>
            <a:fld id="{3AD8CDC4-3D19-4983-B478-82F6B8E5AB66}" type="datetime2">
              <a:rPr lang="en-US" smtClean="0"/>
              <a:t>tisdag 6 mars 18</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sv-SE" smtClean="0"/>
              <a:t>Klicka här för att ändra format</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tisdag 6 mars 18</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sv-SE" smtClean="0"/>
              <a:t>Klicka här för att ändra format</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sv-SE" smtClean="0"/>
              <a:t>Klicka här för att ändra format</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tisdag 6 mars 18</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v-SE" smtClean="0"/>
              <a:t>Klicka här för att ändra format</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tisdag 6 mars 18</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‹Nr.›</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tisdag 6 mars 18</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15" name="Date Placeholder 14"/>
          <p:cNvSpPr>
            <a:spLocks noGrp="1"/>
          </p:cNvSpPr>
          <p:nvPr>
            <p:ph type="dt" sz="half" idx="10"/>
          </p:nvPr>
        </p:nvSpPr>
        <p:spPr/>
        <p:txBody>
          <a:bodyPr/>
          <a:lstStyle/>
          <a:p>
            <a:fld id="{3182DC50-D5DB-4F94-B367-9876CD2C4012}" type="datetime2">
              <a:rPr lang="en-US" smtClean="0"/>
              <a:t>tisdag 6 mars 18</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sv-SE" smtClean="0"/>
              <a:t>Klicka här för att ändra format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Dra bilden till platshållaren eller klicka på ikonen för att lägga till den</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sv-SE" smtClean="0"/>
              <a:t>Klicka här för att ändra format</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tisdag 6 mars 18</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‹Nr.›</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tisdag 6 mars 18</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‹Nr.›</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5400" dirty="0" smtClean="0">
                <a:effectLst/>
              </a:rPr>
              <a:t>HOMOFILI SOM TEOLOGISK UTFORDRING</a:t>
            </a:r>
            <a:br>
              <a:rPr lang="sv-SE" sz="5400" dirty="0" smtClean="0">
                <a:effectLst/>
              </a:rPr>
            </a:br>
            <a:r>
              <a:rPr lang="sv-SE" sz="5400" dirty="0">
                <a:effectLst/>
              </a:rPr>
              <a:t/>
            </a:r>
            <a:br>
              <a:rPr lang="sv-SE" sz="5400" dirty="0">
                <a:effectLst/>
              </a:rPr>
            </a:br>
            <a:r>
              <a:rPr lang="sv-SE" sz="3600" dirty="0" smtClean="0">
                <a:effectLst/>
              </a:rPr>
              <a:t>Olof Edsinger</a:t>
            </a:r>
            <a:r>
              <a:rPr lang="sv-SE" sz="5000" dirty="0">
                <a:effectLst/>
              </a:rPr>
              <a:t/>
            </a:r>
            <a:br>
              <a:rPr lang="sv-SE" sz="5000" dirty="0">
                <a:effectLst/>
              </a:rPr>
            </a:br>
            <a:endParaRPr lang="sv-SE" sz="3600" dirty="0">
              <a:effectLst/>
            </a:endParaRPr>
          </a:p>
        </p:txBody>
      </p:sp>
    </p:spTree>
    <p:extLst>
      <p:ext uri="{BB962C8B-B14F-4D97-AF65-F5344CB8AC3E}">
        <p14:creationId xmlns:p14="http://schemas.microsoft.com/office/powerpoint/2010/main" val="42385686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dirty="0" smtClean="0">
                <a:effectLst/>
              </a:rPr>
              <a:t>… </a:t>
            </a:r>
            <a:r>
              <a:rPr lang="sv-SE" sz="3600" dirty="0">
                <a:effectLst/>
              </a:rPr>
              <a:t>På samme </a:t>
            </a:r>
            <a:r>
              <a:rPr lang="sv-SE" sz="3600" dirty="0" err="1">
                <a:effectLst/>
              </a:rPr>
              <a:t>måte</a:t>
            </a:r>
            <a:r>
              <a:rPr lang="sv-SE" sz="3600" dirty="0">
                <a:effectLst/>
              </a:rPr>
              <a:t> </a:t>
            </a:r>
            <a:r>
              <a:rPr lang="sv-SE" sz="3600" dirty="0" err="1">
                <a:effectLst/>
              </a:rPr>
              <a:t>sluttet</a:t>
            </a:r>
            <a:r>
              <a:rPr lang="sv-SE" sz="3600" dirty="0">
                <a:effectLst/>
              </a:rPr>
              <a:t> </a:t>
            </a:r>
            <a:r>
              <a:rPr lang="sv-SE" sz="3600" dirty="0" err="1">
                <a:effectLst/>
              </a:rPr>
              <a:t>mennene</a:t>
            </a:r>
            <a:r>
              <a:rPr lang="sv-SE" sz="3600" dirty="0">
                <a:effectLst/>
              </a:rPr>
              <a:t> å ha naturlig samliv med </a:t>
            </a:r>
            <a:r>
              <a:rPr lang="sv-SE" sz="3600" dirty="0" err="1">
                <a:effectLst/>
              </a:rPr>
              <a:t>kvinner</a:t>
            </a:r>
            <a:r>
              <a:rPr lang="sv-SE" sz="3600" dirty="0">
                <a:effectLst/>
              </a:rPr>
              <a:t> </a:t>
            </a:r>
            <a:r>
              <a:rPr lang="sv-SE" sz="3600" dirty="0" err="1">
                <a:effectLst/>
              </a:rPr>
              <a:t>og</a:t>
            </a:r>
            <a:r>
              <a:rPr lang="sv-SE" sz="3600" dirty="0">
                <a:effectLst/>
              </a:rPr>
              <a:t> brant i </a:t>
            </a:r>
            <a:r>
              <a:rPr lang="sv-SE" sz="3600" dirty="0" err="1">
                <a:effectLst/>
              </a:rPr>
              <a:t>begjær</a:t>
            </a:r>
            <a:r>
              <a:rPr lang="sv-SE" sz="3600" dirty="0">
                <a:effectLst/>
              </a:rPr>
              <a:t> etter </a:t>
            </a:r>
            <a:r>
              <a:rPr lang="sv-SE" sz="3600" dirty="0" err="1">
                <a:effectLst/>
              </a:rPr>
              <a:t>hverandre</a:t>
            </a:r>
            <a:r>
              <a:rPr lang="sv-SE" sz="3600" dirty="0">
                <a:effectLst/>
              </a:rPr>
              <a:t>. </a:t>
            </a:r>
            <a:r>
              <a:rPr lang="sv-SE" sz="3600" dirty="0" err="1">
                <a:effectLst/>
              </a:rPr>
              <a:t>Menn</a:t>
            </a:r>
            <a:r>
              <a:rPr lang="sv-SE" sz="3600" dirty="0">
                <a:effectLst/>
              </a:rPr>
              <a:t> drev </a:t>
            </a:r>
            <a:r>
              <a:rPr lang="sv-SE" sz="3600" dirty="0" err="1">
                <a:effectLst/>
              </a:rPr>
              <a:t>utukt</a:t>
            </a:r>
            <a:r>
              <a:rPr lang="sv-SE" sz="3600" dirty="0">
                <a:effectLst/>
              </a:rPr>
              <a:t> med </a:t>
            </a:r>
            <a:r>
              <a:rPr lang="sv-SE" sz="3600" dirty="0" err="1">
                <a:effectLst/>
              </a:rPr>
              <a:t>menn</a:t>
            </a:r>
            <a:r>
              <a:rPr lang="sv-SE" sz="3600" dirty="0">
                <a:effectLst/>
              </a:rPr>
              <a:t>, </a:t>
            </a:r>
            <a:r>
              <a:rPr lang="sv-SE" sz="3600" dirty="0" err="1">
                <a:effectLst/>
              </a:rPr>
              <a:t>og</a:t>
            </a:r>
            <a:r>
              <a:rPr lang="sv-SE" sz="3600" dirty="0">
                <a:effectLst/>
              </a:rPr>
              <a:t> de måtte </a:t>
            </a:r>
            <a:r>
              <a:rPr lang="sv-SE" sz="3600" dirty="0" err="1">
                <a:effectLst/>
              </a:rPr>
              <a:t>selv</a:t>
            </a:r>
            <a:r>
              <a:rPr lang="sv-SE" sz="3600" dirty="0">
                <a:effectLst/>
              </a:rPr>
              <a:t> ta straffen for sin villfarelse. De brydde seg </a:t>
            </a:r>
            <a:r>
              <a:rPr lang="sv-SE" sz="3600" dirty="0" err="1">
                <a:effectLst/>
              </a:rPr>
              <a:t>ikke</a:t>
            </a:r>
            <a:r>
              <a:rPr lang="sv-SE" sz="3600" dirty="0">
                <a:effectLst/>
              </a:rPr>
              <a:t> om å </a:t>
            </a:r>
            <a:r>
              <a:rPr lang="sv-SE" sz="3600" dirty="0" err="1">
                <a:effectLst/>
              </a:rPr>
              <a:t>kjenne</a:t>
            </a:r>
            <a:r>
              <a:rPr lang="sv-SE" sz="3600" dirty="0">
                <a:effectLst/>
              </a:rPr>
              <a:t> Gud, </a:t>
            </a:r>
            <a:r>
              <a:rPr lang="sv-SE" sz="3600" dirty="0" err="1">
                <a:effectLst/>
              </a:rPr>
              <a:t>derfor</a:t>
            </a:r>
            <a:r>
              <a:rPr lang="sv-SE" sz="3600" dirty="0">
                <a:effectLst/>
              </a:rPr>
              <a:t> </a:t>
            </a:r>
            <a:r>
              <a:rPr lang="sv-SE" sz="3600" dirty="0" err="1">
                <a:effectLst/>
              </a:rPr>
              <a:t>overga</a:t>
            </a:r>
            <a:r>
              <a:rPr lang="sv-SE" sz="3600" dirty="0">
                <a:effectLst/>
              </a:rPr>
              <a:t> Gud dem </a:t>
            </a:r>
            <a:r>
              <a:rPr lang="sv-SE" sz="3600" dirty="0" err="1">
                <a:effectLst/>
              </a:rPr>
              <a:t>til</a:t>
            </a:r>
            <a:r>
              <a:rPr lang="sv-SE" sz="3600" dirty="0">
                <a:effectLst/>
              </a:rPr>
              <a:t> en </a:t>
            </a:r>
            <a:r>
              <a:rPr lang="sv-SE" sz="3600" dirty="0" err="1">
                <a:effectLst/>
              </a:rPr>
              <a:t>sviktende</a:t>
            </a:r>
            <a:r>
              <a:rPr lang="sv-SE" sz="3600" dirty="0">
                <a:effectLst/>
              </a:rPr>
              <a:t> </a:t>
            </a:r>
            <a:r>
              <a:rPr lang="sv-SE" sz="3600" dirty="0" err="1">
                <a:effectLst/>
              </a:rPr>
              <a:t>dømmekraft</a:t>
            </a:r>
            <a:r>
              <a:rPr lang="sv-SE" sz="3600" dirty="0">
                <a:effectLst/>
              </a:rPr>
              <a:t>, så de </a:t>
            </a:r>
            <a:r>
              <a:rPr lang="sv-SE" sz="3600" dirty="0" err="1">
                <a:effectLst/>
              </a:rPr>
              <a:t>gjør</a:t>
            </a:r>
            <a:r>
              <a:rPr lang="sv-SE" sz="3600" dirty="0">
                <a:effectLst/>
              </a:rPr>
              <a:t> slikt som </a:t>
            </a:r>
            <a:r>
              <a:rPr lang="sv-SE" sz="3600" dirty="0" err="1">
                <a:effectLst/>
              </a:rPr>
              <a:t>ikke</a:t>
            </a:r>
            <a:r>
              <a:rPr lang="sv-SE" sz="3600" dirty="0">
                <a:effectLst/>
              </a:rPr>
              <a:t> </a:t>
            </a:r>
            <a:r>
              <a:rPr lang="sv-SE" sz="3600" dirty="0" err="1">
                <a:effectLst/>
              </a:rPr>
              <a:t>sømmer</a:t>
            </a:r>
            <a:r>
              <a:rPr lang="sv-SE" sz="3600" dirty="0">
                <a:effectLst/>
              </a:rPr>
              <a:t> seg. (Rom 1,25–28</a:t>
            </a:r>
            <a:r>
              <a:rPr lang="sv-SE" sz="3600" dirty="0" smtClean="0">
                <a:effectLst/>
              </a:rPr>
              <a:t>)</a:t>
            </a:r>
            <a:br>
              <a:rPr lang="sv-SE" sz="3600" dirty="0" smtClean="0">
                <a:effectLst/>
              </a:rPr>
            </a:br>
            <a:endParaRPr lang="sv-SE" sz="3600" dirty="0">
              <a:effectLst/>
            </a:endParaRPr>
          </a:p>
        </p:txBody>
      </p:sp>
    </p:spTree>
    <p:extLst>
      <p:ext uri="{BB962C8B-B14F-4D97-AF65-F5344CB8AC3E}">
        <p14:creationId xmlns:p14="http://schemas.microsoft.com/office/powerpoint/2010/main" val="294639514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000" dirty="0">
                <a:effectLst/>
              </a:rPr>
              <a:t>Konsekvenser i våra egna liv:</a:t>
            </a:r>
            <a:br>
              <a:rPr lang="sv-SE" sz="3000" dirty="0">
                <a:effectLst/>
              </a:rPr>
            </a:br>
            <a:r>
              <a:rPr lang="sv-SE" sz="3000" dirty="0">
                <a:effectLst/>
              </a:rPr>
              <a:t>1) Vi är alla syndare.</a:t>
            </a:r>
            <a:br>
              <a:rPr lang="sv-SE" sz="3000" dirty="0">
                <a:effectLst/>
              </a:rPr>
            </a:br>
            <a:r>
              <a:rPr lang="sv-SE" sz="3000" dirty="0" smtClean="0">
                <a:effectLst/>
              </a:rPr>
              <a:t>”</a:t>
            </a:r>
            <a:r>
              <a:rPr lang="sv-SE" sz="3000" dirty="0" err="1" smtClean="0">
                <a:effectLst/>
              </a:rPr>
              <a:t>Derfor</a:t>
            </a:r>
            <a:r>
              <a:rPr lang="sv-SE" sz="3000" dirty="0" smtClean="0">
                <a:effectLst/>
              </a:rPr>
              <a:t> </a:t>
            </a:r>
            <a:r>
              <a:rPr lang="sv-SE" sz="3000" dirty="0">
                <a:effectLst/>
              </a:rPr>
              <a:t>har du ingen </a:t>
            </a:r>
            <a:r>
              <a:rPr lang="sv-SE" sz="3000" dirty="0" err="1">
                <a:effectLst/>
              </a:rPr>
              <a:t>unnskyldning</a:t>
            </a:r>
            <a:r>
              <a:rPr lang="sv-SE" sz="3000" dirty="0">
                <a:effectLst/>
              </a:rPr>
              <a:t>, du </a:t>
            </a:r>
            <a:r>
              <a:rPr lang="sv-SE" sz="3000" dirty="0" err="1">
                <a:effectLst/>
              </a:rPr>
              <a:t>menneske</a:t>
            </a:r>
            <a:r>
              <a:rPr lang="sv-SE" sz="3000" dirty="0">
                <a:effectLst/>
              </a:rPr>
              <a:t> som </a:t>
            </a:r>
            <a:r>
              <a:rPr lang="sv-SE" sz="3000" dirty="0" err="1">
                <a:effectLst/>
              </a:rPr>
              <a:t>dømmer</a:t>
            </a:r>
            <a:r>
              <a:rPr lang="sv-SE" sz="3000" dirty="0">
                <a:effectLst/>
              </a:rPr>
              <a:t>, </a:t>
            </a:r>
            <a:r>
              <a:rPr lang="sv-SE" sz="3000" dirty="0" err="1">
                <a:effectLst/>
              </a:rPr>
              <a:t>hvem</a:t>
            </a:r>
            <a:r>
              <a:rPr lang="sv-SE" sz="3000" dirty="0">
                <a:effectLst/>
              </a:rPr>
              <a:t> du </a:t>
            </a:r>
            <a:r>
              <a:rPr lang="sv-SE" sz="3000" dirty="0" err="1">
                <a:effectLst/>
              </a:rPr>
              <a:t>enn</a:t>
            </a:r>
            <a:r>
              <a:rPr lang="sv-SE" sz="3000" dirty="0">
                <a:effectLst/>
              </a:rPr>
              <a:t> er. </a:t>
            </a:r>
            <a:r>
              <a:rPr lang="sv-SE" sz="3000" dirty="0" smtClean="0">
                <a:effectLst/>
              </a:rPr>
              <a:t/>
            </a:r>
            <a:br>
              <a:rPr lang="sv-SE" sz="3000" dirty="0" smtClean="0">
                <a:effectLst/>
              </a:rPr>
            </a:br>
            <a:r>
              <a:rPr lang="sv-SE" sz="3000" dirty="0" smtClean="0">
                <a:effectLst/>
              </a:rPr>
              <a:t>For </a:t>
            </a:r>
            <a:r>
              <a:rPr lang="sv-SE" sz="3000" dirty="0">
                <a:effectLst/>
              </a:rPr>
              <a:t>når du </a:t>
            </a:r>
            <a:r>
              <a:rPr lang="sv-SE" sz="3000" dirty="0" err="1">
                <a:effectLst/>
              </a:rPr>
              <a:t>dømmer</a:t>
            </a:r>
            <a:r>
              <a:rPr lang="sv-SE" sz="3000" dirty="0">
                <a:effectLst/>
              </a:rPr>
              <a:t> en </a:t>
            </a:r>
            <a:r>
              <a:rPr lang="sv-SE" sz="3000" dirty="0" err="1">
                <a:effectLst/>
              </a:rPr>
              <a:t>annen</a:t>
            </a:r>
            <a:r>
              <a:rPr lang="sv-SE" sz="3000" dirty="0">
                <a:effectLst/>
              </a:rPr>
              <a:t>, </a:t>
            </a:r>
            <a:r>
              <a:rPr lang="sv-SE" sz="3000" dirty="0" err="1">
                <a:effectLst/>
              </a:rPr>
              <a:t>fordømmer</a:t>
            </a:r>
            <a:r>
              <a:rPr lang="sv-SE" sz="3000" dirty="0">
                <a:effectLst/>
              </a:rPr>
              <a:t> du deg </a:t>
            </a:r>
            <a:r>
              <a:rPr lang="sv-SE" sz="3000" dirty="0" err="1">
                <a:effectLst/>
              </a:rPr>
              <a:t>selv</a:t>
            </a:r>
            <a:r>
              <a:rPr lang="sv-SE" sz="3000" dirty="0">
                <a:effectLst/>
              </a:rPr>
              <a:t>. Du som </a:t>
            </a:r>
            <a:r>
              <a:rPr lang="sv-SE" sz="3000" dirty="0" err="1">
                <a:effectLst/>
              </a:rPr>
              <a:t>dømmer</a:t>
            </a:r>
            <a:r>
              <a:rPr lang="sv-SE" sz="3000" dirty="0">
                <a:effectLst/>
              </a:rPr>
              <a:t>, </a:t>
            </a:r>
            <a:r>
              <a:rPr lang="sv-SE" sz="3000" dirty="0" err="1">
                <a:effectLst/>
              </a:rPr>
              <a:t>gjør</a:t>
            </a:r>
            <a:r>
              <a:rPr lang="sv-SE" sz="3000" dirty="0">
                <a:effectLst/>
              </a:rPr>
              <a:t> jo det samme </a:t>
            </a:r>
            <a:r>
              <a:rPr lang="sv-SE" sz="3000" dirty="0" err="1" smtClean="0">
                <a:effectLst/>
              </a:rPr>
              <a:t>selv</a:t>
            </a:r>
            <a:r>
              <a:rPr lang="sv-SE" sz="3000" dirty="0" smtClean="0">
                <a:effectLst/>
              </a:rPr>
              <a:t>” </a:t>
            </a:r>
            <a:r>
              <a:rPr lang="sv-SE" sz="3000" dirty="0">
                <a:effectLst/>
              </a:rPr>
              <a:t>(Rom </a:t>
            </a:r>
            <a:r>
              <a:rPr lang="sv-SE" sz="3000" dirty="0" smtClean="0">
                <a:effectLst/>
              </a:rPr>
              <a:t>2,1</a:t>
            </a:r>
            <a:r>
              <a:rPr lang="sv-SE" sz="3000" dirty="0">
                <a:effectLst/>
              </a:rPr>
              <a:t>)</a:t>
            </a:r>
            <a:br>
              <a:rPr lang="sv-SE" sz="3000" dirty="0">
                <a:effectLst/>
              </a:rPr>
            </a:br>
            <a:r>
              <a:rPr lang="sv-SE" sz="3000" dirty="0">
                <a:effectLst/>
              </a:rPr>
              <a:t>2) Vi har alla en trasig sexualitet. </a:t>
            </a:r>
            <a:r>
              <a:rPr lang="sv-SE" sz="3000" dirty="0" smtClean="0">
                <a:effectLst/>
              </a:rPr>
              <a:t/>
            </a:r>
            <a:br>
              <a:rPr lang="sv-SE" sz="3000" dirty="0" smtClean="0">
                <a:effectLst/>
              </a:rPr>
            </a:br>
            <a:r>
              <a:rPr lang="sv-SE" sz="3000" dirty="0" smtClean="0">
                <a:effectLst/>
              </a:rPr>
              <a:t>Men </a:t>
            </a:r>
            <a:r>
              <a:rPr lang="sv-SE" sz="3000" dirty="0">
                <a:effectLst/>
              </a:rPr>
              <a:t>den sexuella gemenskapen hör hemma </a:t>
            </a:r>
            <a:r>
              <a:rPr lang="sv-SE" sz="3000" dirty="0" smtClean="0">
                <a:effectLst/>
              </a:rPr>
              <a:t/>
            </a:r>
            <a:br>
              <a:rPr lang="sv-SE" sz="3000" dirty="0" smtClean="0">
                <a:effectLst/>
              </a:rPr>
            </a:br>
            <a:r>
              <a:rPr lang="sv-SE" sz="3000" dirty="0" smtClean="0">
                <a:effectLst/>
              </a:rPr>
              <a:t>i </a:t>
            </a:r>
            <a:r>
              <a:rPr lang="sv-SE" sz="3000" dirty="0">
                <a:effectLst/>
              </a:rPr>
              <a:t>det heterosexuella äktenskapet.</a:t>
            </a:r>
            <a:br>
              <a:rPr lang="sv-SE" sz="3000" dirty="0">
                <a:effectLst/>
              </a:rPr>
            </a:br>
            <a:r>
              <a:rPr lang="sv-SE" sz="3000" dirty="0">
                <a:effectLst/>
              </a:rPr>
              <a:t>3) Viktigt att vi inte knyter hela vår identitet till vår sexuella läggning.</a:t>
            </a:r>
          </a:p>
        </p:txBody>
      </p:sp>
    </p:spTree>
    <p:extLst>
      <p:ext uri="{BB962C8B-B14F-4D97-AF65-F5344CB8AC3E}">
        <p14:creationId xmlns:p14="http://schemas.microsoft.com/office/powerpoint/2010/main" val="29439114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dirty="0">
                <a:effectLst/>
              </a:rPr>
              <a:t>For </a:t>
            </a:r>
            <a:r>
              <a:rPr lang="sv-SE" sz="3600" dirty="0" err="1">
                <a:effectLst/>
              </a:rPr>
              <a:t>noen</a:t>
            </a:r>
            <a:r>
              <a:rPr lang="sv-SE" sz="3600" dirty="0">
                <a:effectLst/>
              </a:rPr>
              <a:t> er </a:t>
            </a:r>
            <a:r>
              <a:rPr lang="sv-SE" sz="3600" dirty="0" err="1">
                <a:effectLst/>
              </a:rPr>
              <a:t>evnukker</a:t>
            </a:r>
            <a:r>
              <a:rPr lang="sv-SE" sz="3600" dirty="0">
                <a:effectLst/>
              </a:rPr>
              <a:t> </a:t>
            </a:r>
            <a:r>
              <a:rPr lang="sv-SE" sz="3600" dirty="0" err="1">
                <a:effectLst/>
              </a:rPr>
              <a:t>fordi</a:t>
            </a:r>
            <a:r>
              <a:rPr lang="sv-SE" sz="3600" dirty="0">
                <a:effectLst/>
              </a:rPr>
              <a:t> de er kommet slik </a:t>
            </a:r>
            <a:r>
              <a:rPr lang="sv-SE" sz="3600" dirty="0" err="1">
                <a:effectLst/>
              </a:rPr>
              <a:t>fra</a:t>
            </a:r>
            <a:r>
              <a:rPr lang="sv-SE" sz="3600" dirty="0">
                <a:effectLst/>
              </a:rPr>
              <a:t> mors liv, andre </a:t>
            </a:r>
            <a:r>
              <a:rPr lang="sv-SE" sz="3600" dirty="0" err="1">
                <a:effectLst/>
              </a:rPr>
              <a:t>fordi</a:t>
            </a:r>
            <a:r>
              <a:rPr lang="sv-SE" sz="3600" dirty="0">
                <a:effectLst/>
              </a:rPr>
              <a:t> </a:t>
            </a:r>
            <a:r>
              <a:rPr lang="sv-SE" sz="3600" dirty="0" err="1">
                <a:effectLst/>
              </a:rPr>
              <a:t>mennesker</a:t>
            </a:r>
            <a:r>
              <a:rPr lang="sv-SE" sz="3600" dirty="0">
                <a:effectLst/>
              </a:rPr>
              <a:t> har gjort dem </a:t>
            </a:r>
            <a:r>
              <a:rPr lang="sv-SE" sz="3600" dirty="0" err="1">
                <a:effectLst/>
              </a:rPr>
              <a:t>til</a:t>
            </a:r>
            <a:r>
              <a:rPr lang="sv-SE" sz="3600" dirty="0">
                <a:effectLst/>
              </a:rPr>
              <a:t> </a:t>
            </a:r>
            <a:r>
              <a:rPr lang="sv-SE" sz="3600" dirty="0" err="1">
                <a:effectLst/>
              </a:rPr>
              <a:t>evnukker</a:t>
            </a:r>
            <a:r>
              <a:rPr lang="sv-SE" sz="3600" dirty="0">
                <a:effectLst/>
              </a:rPr>
              <a:t>, men det er </a:t>
            </a:r>
            <a:r>
              <a:rPr lang="sv-SE" sz="3600" dirty="0" err="1">
                <a:effectLst/>
              </a:rPr>
              <a:t>også</a:t>
            </a:r>
            <a:r>
              <a:rPr lang="sv-SE" sz="3600" dirty="0">
                <a:effectLst/>
              </a:rPr>
              <a:t> </a:t>
            </a:r>
            <a:r>
              <a:rPr lang="sv-SE" sz="3600" dirty="0" err="1">
                <a:effectLst/>
              </a:rPr>
              <a:t>noen</a:t>
            </a:r>
            <a:r>
              <a:rPr lang="sv-SE" sz="3600" dirty="0">
                <a:effectLst/>
              </a:rPr>
              <a:t> som har gjort seg </a:t>
            </a:r>
            <a:r>
              <a:rPr lang="sv-SE" sz="3600" dirty="0" err="1">
                <a:effectLst/>
              </a:rPr>
              <a:t>selv</a:t>
            </a:r>
            <a:r>
              <a:rPr lang="sv-SE" sz="3600" dirty="0">
                <a:effectLst/>
              </a:rPr>
              <a:t> lik en </a:t>
            </a:r>
            <a:r>
              <a:rPr lang="sv-SE" sz="3600" dirty="0" err="1">
                <a:effectLst/>
              </a:rPr>
              <a:t>evnukk</a:t>
            </a:r>
            <a:r>
              <a:rPr lang="sv-SE" sz="3600" dirty="0">
                <a:effectLst/>
              </a:rPr>
              <a:t> for himmelrikets skyld. La den som kan, ta </a:t>
            </a:r>
            <a:r>
              <a:rPr lang="sv-SE" sz="3600" dirty="0" err="1">
                <a:effectLst/>
              </a:rPr>
              <a:t>dette</a:t>
            </a:r>
            <a:r>
              <a:rPr lang="sv-SE" sz="3600" dirty="0">
                <a:effectLst/>
              </a:rPr>
              <a:t> </a:t>
            </a:r>
            <a:r>
              <a:rPr lang="sv-SE" sz="3600" dirty="0" err="1">
                <a:effectLst/>
              </a:rPr>
              <a:t>til</a:t>
            </a:r>
            <a:r>
              <a:rPr lang="sv-SE" sz="3600" dirty="0">
                <a:effectLst/>
              </a:rPr>
              <a:t> seg. (Matt 19,12)</a:t>
            </a:r>
            <a:br>
              <a:rPr lang="sv-SE" sz="3600" dirty="0">
                <a:effectLst/>
              </a:rPr>
            </a:br>
            <a:r>
              <a:rPr lang="sv-SE" sz="3600" dirty="0">
                <a:effectLst/>
              </a:rPr>
              <a:t/>
            </a:r>
            <a:br>
              <a:rPr lang="sv-SE" sz="3600" dirty="0">
                <a:effectLst/>
              </a:rPr>
            </a:br>
            <a:endParaRPr lang="sv-SE" sz="3600" dirty="0">
              <a:effectLst/>
            </a:endParaRPr>
          </a:p>
        </p:txBody>
      </p:sp>
    </p:spTree>
    <p:extLst>
      <p:ext uri="{BB962C8B-B14F-4D97-AF65-F5344CB8AC3E}">
        <p14:creationId xmlns:p14="http://schemas.microsoft.com/office/powerpoint/2010/main" val="101318063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600" dirty="0">
                <a:effectLst/>
              </a:rPr>
              <a:t>W.W.J.D.</a:t>
            </a:r>
            <a:br>
              <a:rPr lang="sv-SE" sz="2600" dirty="0">
                <a:effectLst/>
              </a:rPr>
            </a:br>
            <a:r>
              <a:rPr lang="sv-SE" sz="2600" dirty="0" smtClean="0">
                <a:effectLst/>
              </a:rPr>
              <a:t/>
            </a:r>
            <a:br>
              <a:rPr lang="sv-SE" sz="2600" dirty="0" smtClean="0">
                <a:effectLst/>
              </a:rPr>
            </a:br>
            <a:r>
              <a:rPr lang="sv-SE" sz="2600" dirty="0" smtClean="0">
                <a:effectLst/>
              </a:rPr>
              <a:t>1</a:t>
            </a:r>
            <a:r>
              <a:rPr lang="sv-SE" sz="2600" dirty="0">
                <a:effectLst/>
              </a:rPr>
              <a:t>) Jesus </a:t>
            </a:r>
            <a:r>
              <a:rPr lang="sv-SE" sz="2600" dirty="0" err="1">
                <a:effectLst/>
              </a:rPr>
              <a:t>snakker</a:t>
            </a:r>
            <a:r>
              <a:rPr lang="sv-SE" sz="2600" dirty="0">
                <a:effectLst/>
              </a:rPr>
              <a:t> ved </a:t>
            </a:r>
            <a:r>
              <a:rPr lang="sv-SE" sz="2600" dirty="0" err="1">
                <a:effectLst/>
              </a:rPr>
              <a:t>flere</a:t>
            </a:r>
            <a:r>
              <a:rPr lang="sv-SE" sz="2600" dirty="0">
                <a:effectLst/>
              </a:rPr>
              <a:t> </a:t>
            </a:r>
            <a:r>
              <a:rPr lang="sv-SE" sz="2600" dirty="0" err="1">
                <a:effectLst/>
              </a:rPr>
              <a:t>tilfeller</a:t>
            </a:r>
            <a:r>
              <a:rPr lang="sv-SE" sz="2600" dirty="0">
                <a:effectLst/>
              </a:rPr>
              <a:t> om </a:t>
            </a:r>
            <a:r>
              <a:rPr lang="sv-SE" sz="2600" dirty="0" err="1">
                <a:effectLst/>
              </a:rPr>
              <a:t>ekteskap</a:t>
            </a:r>
            <a:r>
              <a:rPr lang="sv-SE" sz="2600" dirty="0">
                <a:effectLst/>
              </a:rPr>
              <a:t> </a:t>
            </a:r>
            <a:r>
              <a:rPr lang="sv-SE" sz="2600" dirty="0" err="1">
                <a:effectLst/>
              </a:rPr>
              <a:t>og</a:t>
            </a:r>
            <a:r>
              <a:rPr lang="sv-SE" sz="2600" dirty="0">
                <a:effectLst/>
              </a:rPr>
              <a:t> sex.</a:t>
            </a:r>
            <a:br>
              <a:rPr lang="sv-SE" sz="2600" dirty="0">
                <a:effectLst/>
              </a:rPr>
            </a:br>
            <a:r>
              <a:rPr lang="sv-SE" sz="2600" dirty="0">
                <a:effectLst/>
              </a:rPr>
              <a:t>2) Jesus </a:t>
            </a:r>
            <a:r>
              <a:rPr lang="sv-SE" sz="2600" dirty="0" err="1">
                <a:effectLst/>
              </a:rPr>
              <a:t>gjentar</a:t>
            </a:r>
            <a:r>
              <a:rPr lang="sv-SE" sz="2600" dirty="0">
                <a:effectLst/>
              </a:rPr>
              <a:t> GTs </a:t>
            </a:r>
            <a:r>
              <a:rPr lang="sv-SE" sz="2600" dirty="0" err="1">
                <a:effectLst/>
              </a:rPr>
              <a:t>forbud</a:t>
            </a:r>
            <a:r>
              <a:rPr lang="sv-SE" sz="2600" dirty="0">
                <a:effectLst/>
              </a:rPr>
              <a:t> mot </a:t>
            </a:r>
            <a:r>
              <a:rPr lang="sv-SE" sz="2600" dirty="0" err="1">
                <a:effectLst/>
              </a:rPr>
              <a:t>ekteskapsbrudd</a:t>
            </a:r>
            <a:r>
              <a:rPr lang="sv-SE" sz="2600" dirty="0">
                <a:effectLst/>
              </a:rPr>
              <a:t> </a:t>
            </a:r>
            <a:r>
              <a:rPr lang="sv-SE" sz="2600" dirty="0" err="1">
                <a:effectLst/>
              </a:rPr>
              <a:t>og</a:t>
            </a:r>
            <a:r>
              <a:rPr lang="sv-SE" sz="2600" dirty="0">
                <a:effectLst/>
              </a:rPr>
              <a:t> </a:t>
            </a:r>
            <a:br>
              <a:rPr lang="sv-SE" sz="2600" dirty="0">
                <a:effectLst/>
              </a:rPr>
            </a:br>
            <a:r>
              <a:rPr lang="sv-SE" sz="2600" dirty="0" smtClean="0">
                <a:effectLst/>
              </a:rPr>
              <a:t>    </a:t>
            </a:r>
            <a:r>
              <a:rPr lang="sv-SE" sz="2600" dirty="0" err="1" smtClean="0">
                <a:effectLst/>
              </a:rPr>
              <a:t>utukt</a:t>
            </a:r>
            <a:r>
              <a:rPr lang="sv-SE" sz="2600" dirty="0">
                <a:effectLst/>
              </a:rPr>
              <a:t>.</a:t>
            </a:r>
            <a:br>
              <a:rPr lang="sv-SE" sz="2600" dirty="0">
                <a:effectLst/>
              </a:rPr>
            </a:br>
            <a:r>
              <a:rPr lang="sv-SE" sz="2600" dirty="0">
                <a:effectLst/>
              </a:rPr>
              <a:t>3) Jesus </a:t>
            </a:r>
            <a:r>
              <a:rPr lang="sv-SE" sz="2600" dirty="0" err="1">
                <a:effectLst/>
              </a:rPr>
              <a:t>snakker</a:t>
            </a:r>
            <a:r>
              <a:rPr lang="sv-SE" sz="2600" dirty="0">
                <a:effectLst/>
              </a:rPr>
              <a:t> om </a:t>
            </a:r>
            <a:r>
              <a:rPr lang="sv-SE" sz="2600" dirty="0" err="1">
                <a:effectLst/>
              </a:rPr>
              <a:t>mennesker</a:t>
            </a:r>
            <a:r>
              <a:rPr lang="sv-SE" sz="2600" dirty="0">
                <a:effectLst/>
              </a:rPr>
              <a:t> som </a:t>
            </a:r>
            <a:r>
              <a:rPr lang="sv-SE" sz="2600" dirty="0" err="1">
                <a:effectLst/>
              </a:rPr>
              <a:t>ikke</a:t>
            </a:r>
            <a:r>
              <a:rPr lang="sv-SE" sz="2600" dirty="0">
                <a:effectLst/>
              </a:rPr>
              <a:t> kan ha </a:t>
            </a:r>
            <a:r>
              <a:rPr lang="sv-SE" sz="2600" dirty="0" err="1">
                <a:effectLst/>
              </a:rPr>
              <a:t>ulikt-kjønnet</a:t>
            </a:r>
            <a:r>
              <a:rPr lang="sv-SE" sz="2600" dirty="0">
                <a:effectLst/>
              </a:rPr>
              <a:t> sex: ”For </a:t>
            </a:r>
            <a:r>
              <a:rPr lang="sv-SE" sz="2600" dirty="0" err="1">
                <a:effectLst/>
              </a:rPr>
              <a:t>noen</a:t>
            </a:r>
            <a:r>
              <a:rPr lang="sv-SE" sz="2600" dirty="0">
                <a:effectLst/>
              </a:rPr>
              <a:t> er </a:t>
            </a:r>
            <a:r>
              <a:rPr lang="sv-SE" sz="2600" dirty="0" err="1">
                <a:effectLst/>
              </a:rPr>
              <a:t>evnukker</a:t>
            </a:r>
            <a:r>
              <a:rPr lang="sv-SE" sz="2600" dirty="0">
                <a:effectLst/>
              </a:rPr>
              <a:t> </a:t>
            </a:r>
            <a:r>
              <a:rPr lang="sv-SE" sz="2600" dirty="0" err="1">
                <a:effectLst/>
              </a:rPr>
              <a:t>fordi</a:t>
            </a:r>
            <a:r>
              <a:rPr lang="sv-SE" sz="2600" dirty="0">
                <a:effectLst/>
              </a:rPr>
              <a:t> de er kommet slik </a:t>
            </a:r>
            <a:r>
              <a:rPr lang="sv-SE" sz="2600" dirty="0" err="1">
                <a:effectLst/>
              </a:rPr>
              <a:t>fra</a:t>
            </a:r>
            <a:r>
              <a:rPr lang="sv-SE" sz="2600" dirty="0">
                <a:effectLst/>
              </a:rPr>
              <a:t> mors liv, andre </a:t>
            </a:r>
            <a:r>
              <a:rPr lang="sv-SE" sz="2600" dirty="0" err="1">
                <a:effectLst/>
              </a:rPr>
              <a:t>fordi</a:t>
            </a:r>
            <a:r>
              <a:rPr lang="sv-SE" sz="2600" dirty="0">
                <a:effectLst/>
              </a:rPr>
              <a:t> </a:t>
            </a:r>
            <a:r>
              <a:rPr lang="sv-SE" sz="2600" dirty="0" err="1">
                <a:effectLst/>
              </a:rPr>
              <a:t>mennesker</a:t>
            </a:r>
            <a:r>
              <a:rPr lang="sv-SE" sz="2600" dirty="0">
                <a:effectLst/>
              </a:rPr>
              <a:t> har gjort dem </a:t>
            </a:r>
            <a:r>
              <a:rPr lang="sv-SE" sz="2600" dirty="0" err="1">
                <a:effectLst/>
              </a:rPr>
              <a:t>til</a:t>
            </a:r>
            <a:r>
              <a:rPr lang="sv-SE" sz="2600" dirty="0">
                <a:effectLst/>
              </a:rPr>
              <a:t> </a:t>
            </a:r>
            <a:r>
              <a:rPr lang="sv-SE" sz="2600" dirty="0" err="1">
                <a:effectLst/>
              </a:rPr>
              <a:t>evnukker</a:t>
            </a:r>
            <a:r>
              <a:rPr lang="sv-SE" sz="2600" dirty="0">
                <a:effectLst/>
              </a:rPr>
              <a:t>, men det er </a:t>
            </a:r>
            <a:r>
              <a:rPr lang="sv-SE" sz="2600" dirty="0" err="1">
                <a:effectLst/>
              </a:rPr>
              <a:t>også</a:t>
            </a:r>
            <a:r>
              <a:rPr lang="sv-SE" sz="2600" dirty="0">
                <a:effectLst/>
              </a:rPr>
              <a:t> </a:t>
            </a:r>
            <a:r>
              <a:rPr lang="sv-SE" sz="2600" dirty="0" err="1">
                <a:effectLst/>
              </a:rPr>
              <a:t>noen</a:t>
            </a:r>
            <a:r>
              <a:rPr lang="sv-SE" sz="2600" dirty="0">
                <a:effectLst/>
              </a:rPr>
              <a:t> som har gjort seg </a:t>
            </a:r>
            <a:r>
              <a:rPr lang="sv-SE" sz="2600" dirty="0" err="1">
                <a:effectLst/>
              </a:rPr>
              <a:t>selv</a:t>
            </a:r>
            <a:r>
              <a:rPr lang="sv-SE" sz="2600" dirty="0">
                <a:effectLst/>
              </a:rPr>
              <a:t> lik en </a:t>
            </a:r>
            <a:r>
              <a:rPr lang="sv-SE" sz="2600" dirty="0" err="1">
                <a:effectLst/>
              </a:rPr>
              <a:t>evnukk</a:t>
            </a:r>
            <a:r>
              <a:rPr lang="sv-SE" sz="2600" dirty="0">
                <a:effectLst/>
              </a:rPr>
              <a:t> for himmelrikets skyld. La den som kan, ta </a:t>
            </a:r>
            <a:r>
              <a:rPr lang="sv-SE" sz="2600" dirty="0" err="1">
                <a:effectLst/>
              </a:rPr>
              <a:t>dette</a:t>
            </a:r>
            <a:r>
              <a:rPr lang="sv-SE" sz="2600" dirty="0">
                <a:effectLst/>
              </a:rPr>
              <a:t> </a:t>
            </a:r>
            <a:r>
              <a:rPr lang="sv-SE" sz="2600" dirty="0" err="1">
                <a:effectLst/>
              </a:rPr>
              <a:t>til</a:t>
            </a:r>
            <a:r>
              <a:rPr lang="sv-SE" sz="2600" dirty="0">
                <a:effectLst/>
              </a:rPr>
              <a:t> seg.” (Matt 19,12)</a:t>
            </a:r>
            <a:br>
              <a:rPr lang="sv-SE" sz="2600" dirty="0">
                <a:effectLst/>
              </a:rPr>
            </a:br>
            <a:r>
              <a:rPr lang="sv-SE" sz="2600" dirty="0">
                <a:effectLst/>
              </a:rPr>
              <a:t>4) Jesus </a:t>
            </a:r>
            <a:r>
              <a:rPr lang="sv-SE" sz="2600" dirty="0" err="1">
                <a:effectLst/>
              </a:rPr>
              <a:t>bekrefter</a:t>
            </a:r>
            <a:r>
              <a:rPr lang="sv-SE" sz="2600" dirty="0">
                <a:effectLst/>
              </a:rPr>
              <a:t> de ”mindre” </a:t>
            </a:r>
            <a:r>
              <a:rPr lang="sv-SE" sz="2600" dirty="0" err="1">
                <a:effectLst/>
              </a:rPr>
              <a:t>budene</a:t>
            </a:r>
            <a:r>
              <a:rPr lang="sv-SE" sz="2600" dirty="0">
                <a:effectLst/>
              </a:rPr>
              <a:t> i Israels lov.</a:t>
            </a:r>
            <a:br>
              <a:rPr lang="sv-SE" sz="2600" dirty="0">
                <a:effectLst/>
              </a:rPr>
            </a:br>
            <a:r>
              <a:rPr lang="sv-SE" sz="2600" dirty="0">
                <a:effectLst/>
              </a:rPr>
              <a:t>5) Når Jesus ser ut </a:t>
            </a:r>
            <a:r>
              <a:rPr lang="sv-SE" sz="2600" dirty="0" err="1">
                <a:effectLst/>
              </a:rPr>
              <a:t>til</a:t>
            </a:r>
            <a:r>
              <a:rPr lang="sv-SE" sz="2600" dirty="0">
                <a:effectLst/>
              </a:rPr>
              <a:t> å ”</a:t>
            </a:r>
            <a:r>
              <a:rPr lang="sv-SE" sz="2600" dirty="0" err="1">
                <a:effectLst/>
              </a:rPr>
              <a:t>justere</a:t>
            </a:r>
            <a:r>
              <a:rPr lang="sv-SE" sz="2600" dirty="0">
                <a:effectLst/>
              </a:rPr>
              <a:t>” loven </a:t>
            </a:r>
            <a:r>
              <a:rPr lang="sv-SE" sz="2600" dirty="0" err="1">
                <a:effectLst/>
              </a:rPr>
              <a:t>gjør</a:t>
            </a:r>
            <a:r>
              <a:rPr lang="sv-SE" sz="2600" dirty="0">
                <a:effectLst/>
              </a:rPr>
              <a:t> han det i en </a:t>
            </a:r>
            <a:r>
              <a:rPr lang="sv-SE" sz="2600" dirty="0" smtClean="0">
                <a:effectLst/>
              </a:rPr>
              <a:t/>
            </a:r>
            <a:br>
              <a:rPr lang="sv-SE" sz="2600" dirty="0" smtClean="0">
                <a:effectLst/>
              </a:rPr>
            </a:br>
            <a:r>
              <a:rPr lang="sv-SE" sz="2600" dirty="0">
                <a:effectLst/>
              </a:rPr>
              <a:t> </a:t>
            </a:r>
            <a:r>
              <a:rPr lang="sv-SE" sz="2600" dirty="0" smtClean="0">
                <a:effectLst/>
              </a:rPr>
              <a:t>   </a:t>
            </a:r>
            <a:r>
              <a:rPr lang="sv-SE" sz="2600" dirty="0" err="1" smtClean="0">
                <a:effectLst/>
              </a:rPr>
              <a:t>strengere</a:t>
            </a:r>
            <a:r>
              <a:rPr lang="sv-SE" sz="2600" dirty="0" smtClean="0">
                <a:effectLst/>
              </a:rPr>
              <a:t> </a:t>
            </a:r>
            <a:r>
              <a:rPr lang="sv-SE" sz="2600" dirty="0">
                <a:effectLst/>
              </a:rPr>
              <a:t>retning</a:t>
            </a:r>
            <a:r>
              <a:rPr lang="sv-SE" sz="2600" dirty="0" smtClean="0">
                <a:effectLst/>
              </a:rPr>
              <a:t>.</a:t>
            </a:r>
            <a:endParaRPr lang="sv-SE" sz="2600" dirty="0">
              <a:effectLst/>
            </a:endParaRPr>
          </a:p>
        </p:txBody>
      </p:sp>
    </p:spTree>
    <p:extLst>
      <p:ext uri="{BB962C8B-B14F-4D97-AF65-F5344CB8AC3E}">
        <p14:creationId xmlns:p14="http://schemas.microsoft.com/office/powerpoint/2010/main" val="36584389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dirty="0">
                <a:effectLst/>
              </a:rPr>
              <a:t>”För att avsluta denna del av undersökningen, så var homosexualitet i det antika Grekland (och Rom) ett någorlunda vanligt förekommande fenomen och den hade många ansikten: homosexualitet bland vuxna, kvinnlig </a:t>
            </a:r>
            <a:r>
              <a:rPr lang="sv-SE" sz="3600" dirty="0" err="1">
                <a:effectLst/>
              </a:rPr>
              <a:t>lesbianism</a:t>
            </a:r>
            <a:r>
              <a:rPr lang="sv-SE" sz="3600" dirty="0">
                <a:effectLst/>
              </a:rPr>
              <a:t>, vanlig </a:t>
            </a:r>
            <a:r>
              <a:rPr lang="sv-SE" sz="3600" i="1" dirty="0" err="1">
                <a:effectLst/>
              </a:rPr>
              <a:t>paiderastia</a:t>
            </a:r>
            <a:r>
              <a:rPr lang="sv-SE" sz="3600" dirty="0">
                <a:effectLst/>
              </a:rPr>
              <a:t>, ’filosofisk’ </a:t>
            </a:r>
            <a:r>
              <a:rPr lang="sv-SE" sz="3600" i="1" dirty="0" err="1">
                <a:effectLst/>
              </a:rPr>
              <a:t>paiderastia</a:t>
            </a:r>
            <a:r>
              <a:rPr lang="sv-SE" sz="3600" dirty="0">
                <a:effectLst/>
              </a:rPr>
              <a:t>, homosexualitet mellan samtyckande vuxna och homosexualitet som en medfödd läggning. </a:t>
            </a:r>
            <a:r>
              <a:rPr lang="is-IS" sz="3600" dirty="0" smtClean="0">
                <a:effectLst/>
              </a:rPr>
              <a:t>…</a:t>
            </a:r>
            <a:endParaRPr lang="sv-SE" sz="3600" dirty="0">
              <a:effectLst/>
            </a:endParaRPr>
          </a:p>
        </p:txBody>
      </p:sp>
    </p:spTree>
    <p:extLst>
      <p:ext uri="{BB962C8B-B14F-4D97-AF65-F5344CB8AC3E}">
        <p14:creationId xmlns:p14="http://schemas.microsoft.com/office/powerpoint/2010/main" val="12980857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is-IS" sz="3000" dirty="0" smtClean="0">
                <a:effectLst/>
              </a:rPr>
              <a:t>… </a:t>
            </a:r>
            <a:r>
              <a:rPr lang="sv-SE" sz="3000" dirty="0" smtClean="0">
                <a:effectLst/>
              </a:rPr>
              <a:t>Det </a:t>
            </a:r>
            <a:r>
              <a:rPr lang="sv-SE" sz="3000" dirty="0">
                <a:effectLst/>
              </a:rPr>
              <a:t>är därför felaktigt att, som vissa av dess moderna förespråkare gör, söka göra en skillnad mellan forntida homosexualitet, vilken de förmodar var kultisk eller rå, och modern homosexualitet mellan vuxna individer som samtycker och lovar varandra trohet. Den så kallade moderna formen av homosexualitet, inkluderande en medfödd läggning och baserad på såväl tillgivenhet och trohet som ömsesidig tillfredsställelse, var välkänd i forntiden, vilket framgår av vad som anförts. </a:t>
            </a:r>
            <a:r>
              <a:rPr lang="sv-SE" sz="3000" dirty="0" smtClean="0">
                <a:effectLst/>
              </a:rPr>
              <a:t>…</a:t>
            </a:r>
            <a:br>
              <a:rPr lang="sv-SE" sz="3000" dirty="0" smtClean="0">
                <a:effectLst/>
              </a:rPr>
            </a:br>
            <a:endParaRPr lang="sv-SE" sz="3000" dirty="0">
              <a:effectLst/>
            </a:endParaRPr>
          </a:p>
        </p:txBody>
      </p:sp>
    </p:spTree>
    <p:extLst>
      <p:ext uri="{BB962C8B-B14F-4D97-AF65-F5344CB8AC3E}">
        <p14:creationId xmlns:p14="http://schemas.microsoft.com/office/powerpoint/2010/main" val="33731180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is-IS" sz="3000" dirty="0" smtClean="0">
                <a:effectLst/>
              </a:rPr>
              <a:t>… </a:t>
            </a:r>
            <a:r>
              <a:rPr lang="sv-SE" sz="3000" dirty="0" smtClean="0">
                <a:effectLst/>
              </a:rPr>
              <a:t>Aposteln </a:t>
            </a:r>
            <a:r>
              <a:rPr lang="sv-SE" sz="3000" dirty="0">
                <a:effectLst/>
              </a:rPr>
              <a:t>Paulus levde inte på en ö. Han hade vuxit upp i </a:t>
            </a:r>
            <a:r>
              <a:rPr lang="sv-SE" sz="3000" dirty="0" err="1">
                <a:effectLst/>
              </a:rPr>
              <a:t>Tarsos</a:t>
            </a:r>
            <a:r>
              <a:rPr lang="sv-SE" sz="3000" dirty="0">
                <a:effectLst/>
              </a:rPr>
              <a:t>, en viktig hellenistisk stad, och hans ständiga, dagliga kontakter med sina samtida hade gjort honom medveten om alla dessa former av homosexualitet. Att hävda att Paulus ensam var okunnig om vad som hände runt om i världen är icke övertygande, knappast ens seriöst, och visar på en grundläggande okunnighet om de antika samhällenas förhållanden, liv och kulturella klimat.” </a:t>
            </a:r>
            <a:r>
              <a:rPr lang="sv-SE" sz="3000" dirty="0" smtClean="0">
                <a:effectLst/>
              </a:rPr>
              <a:t/>
            </a:r>
            <a:br>
              <a:rPr lang="sv-SE" sz="3000" dirty="0" smtClean="0">
                <a:effectLst/>
              </a:rPr>
            </a:br>
            <a:r>
              <a:rPr lang="sv-SE" sz="3000" dirty="0" smtClean="0">
                <a:effectLst/>
              </a:rPr>
              <a:t/>
            </a:r>
            <a:br>
              <a:rPr lang="sv-SE" sz="3000" dirty="0" smtClean="0">
                <a:effectLst/>
              </a:rPr>
            </a:br>
            <a:r>
              <a:rPr lang="sv-SE" sz="3000" dirty="0" smtClean="0">
                <a:effectLst/>
              </a:rPr>
              <a:t>(</a:t>
            </a:r>
            <a:r>
              <a:rPr lang="sv-SE" sz="3000" dirty="0" err="1" smtClean="0">
                <a:effectLst/>
              </a:rPr>
              <a:t>Chrys</a:t>
            </a:r>
            <a:r>
              <a:rPr lang="sv-SE" sz="3000" dirty="0" smtClean="0">
                <a:effectLst/>
              </a:rPr>
              <a:t> </a:t>
            </a:r>
            <a:r>
              <a:rPr lang="sv-SE" sz="3000" dirty="0" err="1" smtClean="0">
                <a:effectLst/>
              </a:rPr>
              <a:t>Caragounis</a:t>
            </a:r>
            <a:r>
              <a:rPr lang="sv-SE" sz="3000" dirty="0" smtClean="0">
                <a:effectLst/>
              </a:rPr>
              <a:t> i </a:t>
            </a:r>
            <a:r>
              <a:rPr lang="sv-SE" sz="3000" i="1" dirty="0" smtClean="0">
                <a:effectLst/>
              </a:rPr>
              <a:t>Homoerotik</a:t>
            </a:r>
            <a:r>
              <a:rPr lang="sv-SE" sz="3000" dirty="0" smtClean="0">
                <a:effectLst/>
              </a:rPr>
              <a:t>)</a:t>
            </a:r>
            <a:endParaRPr lang="sv-SE" sz="3000" dirty="0">
              <a:effectLst/>
            </a:endParaRPr>
          </a:p>
        </p:txBody>
      </p:sp>
    </p:spTree>
    <p:extLst>
      <p:ext uri="{BB962C8B-B14F-4D97-AF65-F5344CB8AC3E}">
        <p14:creationId xmlns:p14="http://schemas.microsoft.com/office/powerpoint/2010/main" val="35975462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2800" dirty="0">
                <a:effectLst/>
              </a:rPr>
              <a:t>Skapelseberättelsen och det heterosexuella äktenskapet (efter Kevin </a:t>
            </a:r>
            <a:r>
              <a:rPr lang="sv-SE" sz="2800" dirty="0" err="1">
                <a:effectLst/>
              </a:rPr>
              <a:t>DeYoung</a:t>
            </a:r>
            <a:r>
              <a:rPr lang="sv-SE" sz="2800" dirty="0">
                <a:effectLst/>
              </a:rPr>
              <a:t>):</a:t>
            </a:r>
            <a:br>
              <a:rPr lang="sv-SE" sz="2800" dirty="0">
                <a:effectLst/>
              </a:rPr>
            </a:br>
            <a:r>
              <a:rPr lang="sv-SE" sz="2800" dirty="0">
                <a:effectLst/>
              </a:rPr>
              <a:t>1) Kvinnans skapelse visar att hon är tänkt att </a:t>
            </a:r>
            <a:r>
              <a:rPr lang="sv-SE" sz="2800" dirty="0" smtClean="0">
                <a:effectLst/>
              </a:rPr>
              <a:t/>
            </a:r>
            <a:br>
              <a:rPr lang="sv-SE" sz="2800" dirty="0" smtClean="0">
                <a:effectLst/>
              </a:rPr>
            </a:br>
            <a:r>
              <a:rPr lang="sv-SE" sz="2800" dirty="0">
                <a:effectLst/>
              </a:rPr>
              <a:t> </a:t>
            </a:r>
            <a:r>
              <a:rPr lang="sv-SE" sz="2800" dirty="0" smtClean="0">
                <a:effectLst/>
              </a:rPr>
              <a:t>   komplettera </a:t>
            </a:r>
            <a:r>
              <a:rPr lang="sv-SE" sz="2800" dirty="0">
                <a:effectLst/>
              </a:rPr>
              <a:t>mannen.</a:t>
            </a:r>
            <a:br>
              <a:rPr lang="sv-SE" sz="2800" dirty="0">
                <a:effectLst/>
              </a:rPr>
            </a:br>
            <a:r>
              <a:rPr lang="sv-SE" sz="2800" dirty="0">
                <a:effectLst/>
              </a:rPr>
              <a:t>2) Att mannen och kvinnan blir ”ett kött” hänger </a:t>
            </a:r>
            <a:r>
              <a:rPr lang="sv-SE" sz="2800" dirty="0" smtClean="0">
                <a:effectLst/>
              </a:rPr>
              <a:t/>
            </a:r>
            <a:br>
              <a:rPr lang="sv-SE" sz="2800" dirty="0" smtClean="0">
                <a:effectLst/>
              </a:rPr>
            </a:br>
            <a:r>
              <a:rPr lang="sv-SE" sz="2800" dirty="0">
                <a:effectLst/>
              </a:rPr>
              <a:t> </a:t>
            </a:r>
            <a:r>
              <a:rPr lang="sv-SE" sz="2800" dirty="0" smtClean="0">
                <a:effectLst/>
              </a:rPr>
              <a:t>   samman </a:t>
            </a:r>
            <a:r>
              <a:rPr lang="sv-SE" sz="2800" dirty="0">
                <a:effectLst/>
              </a:rPr>
              <a:t>med deras sexuella </a:t>
            </a:r>
            <a:r>
              <a:rPr lang="sv-SE" sz="2800" dirty="0" err="1">
                <a:effectLst/>
              </a:rPr>
              <a:t>komplementaritet</a:t>
            </a:r>
            <a:r>
              <a:rPr lang="sv-SE" sz="2800" dirty="0">
                <a:effectLst/>
              </a:rPr>
              <a:t>.</a:t>
            </a:r>
            <a:br>
              <a:rPr lang="sv-SE" sz="2800" dirty="0">
                <a:effectLst/>
              </a:rPr>
            </a:br>
            <a:r>
              <a:rPr lang="sv-SE" sz="2800" dirty="0">
                <a:effectLst/>
              </a:rPr>
              <a:t>3) En samkönad sexuell relation kan inte ge </a:t>
            </a:r>
            <a:r>
              <a:rPr lang="sv-SE" sz="2800" dirty="0" smtClean="0">
                <a:effectLst/>
              </a:rPr>
              <a:t/>
            </a:r>
            <a:br>
              <a:rPr lang="sv-SE" sz="2800" dirty="0" smtClean="0">
                <a:effectLst/>
              </a:rPr>
            </a:br>
            <a:r>
              <a:rPr lang="sv-SE" sz="2800" dirty="0">
                <a:effectLst/>
              </a:rPr>
              <a:t> </a:t>
            </a:r>
            <a:r>
              <a:rPr lang="sv-SE" sz="2800" dirty="0" smtClean="0">
                <a:effectLst/>
              </a:rPr>
              <a:t>   upphov </a:t>
            </a:r>
            <a:r>
              <a:rPr lang="sv-SE" sz="2800" dirty="0">
                <a:effectLst/>
              </a:rPr>
              <a:t>till barn.</a:t>
            </a:r>
            <a:br>
              <a:rPr lang="sv-SE" sz="2800" dirty="0">
                <a:effectLst/>
              </a:rPr>
            </a:br>
            <a:r>
              <a:rPr lang="sv-SE" sz="2800" dirty="0">
                <a:effectLst/>
              </a:rPr>
              <a:t>4) Jesus understryker betydelsen av äktenskapets </a:t>
            </a:r>
            <a:r>
              <a:rPr lang="sv-SE" sz="2800" dirty="0" smtClean="0">
                <a:effectLst/>
              </a:rPr>
              <a:t/>
            </a:r>
            <a:br>
              <a:rPr lang="sv-SE" sz="2800" dirty="0" smtClean="0">
                <a:effectLst/>
              </a:rPr>
            </a:br>
            <a:r>
              <a:rPr lang="sv-SE" sz="2800" dirty="0">
                <a:effectLst/>
              </a:rPr>
              <a:t> </a:t>
            </a:r>
            <a:r>
              <a:rPr lang="sv-SE" sz="2800" dirty="0" smtClean="0">
                <a:effectLst/>
              </a:rPr>
              <a:t>   instiftelseord</a:t>
            </a:r>
            <a:r>
              <a:rPr lang="sv-SE" sz="2800" dirty="0">
                <a:effectLst/>
              </a:rPr>
              <a:t>.</a:t>
            </a:r>
            <a:br>
              <a:rPr lang="sv-SE" sz="2800" dirty="0">
                <a:effectLst/>
              </a:rPr>
            </a:br>
            <a:r>
              <a:rPr lang="sv-SE" sz="2800" dirty="0">
                <a:effectLst/>
              </a:rPr>
              <a:t>5) Den bibliska bilden av relationen mellan Gud </a:t>
            </a:r>
            <a:r>
              <a:rPr lang="sv-SE" sz="2800" dirty="0" smtClean="0">
                <a:effectLst/>
              </a:rPr>
              <a:t/>
            </a:r>
            <a:br>
              <a:rPr lang="sv-SE" sz="2800" dirty="0" smtClean="0">
                <a:effectLst/>
              </a:rPr>
            </a:br>
            <a:r>
              <a:rPr lang="sv-SE" sz="2800" dirty="0">
                <a:effectLst/>
              </a:rPr>
              <a:t> </a:t>
            </a:r>
            <a:r>
              <a:rPr lang="sv-SE" sz="2800" dirty="0" smtClean="0">
                <a:effectLst/>
              </a:rPr>
              <a:t>   och </a:t>
            </a:r>
            <a:r>
              <a:rPr lang="sv-SE" sz="2800" dirty="0">
                <a:effectLst/>
              </a:rPr>
              <a:t>hans folk som ett äktenskap förutsätter </a:t>
            </a:r>
            <a:r>
              <a:rPr lang="sv-SE" sz="2800" dirty="0" smtClean="0">
                <a:effectLst/>
              </a:rPr>
              <a:t/>
            </a:r>
            <a:br>
              <a:rPr lang="sv-SE" sz="2800" dirty="0" smtClean="0">
                <a:effectLst/>
              </a:rPr>
            </a:br>
            <a:r>
              <a:rPr lang="sv-SE" sz="2800" dirty="0">
                <a:effectLst/>
              </a:rPr>
              <a:t> </a:t>
            </a:r>
            <a:r>
              <a:rPr lang="sv-SE" sz="2800" dirty="0" smtClean="0">
                <a:effectLst/>
              </a:rPr>
              <a:t>   </a:t>
            </a:r>
            <a:r>
              <a:rPr lang="sv-SE" sz="2800" dirty="0" err="1" smtClean="0">
                <a:effectLst/>
              </a:rPr>
              <a:t>komplementaritet</a:t>
            </a:r>
            <a:r>
              <a:rPr lang="sv-SE" sz="2800" dirty="0" smtClean="0">
                <a:effectLst/>
              </a:rPr>
              <a:t>.</a:t>
            </a:r>
            <a:endParaRPr lang="sv-SE" sz="3200" dirty="0">
              <a:effectLst/>
            </a:endParaRPr>
          </a:p>
        </p:txBody>
      </p:sp>
    </p:spTree>
    <p:extLst>
      <p:ext uri="{BB962C8B-B14F-4D97-AF65-F5344CB8AC3E}">
        <p14:creationId xmlns:p14="http://schemas.microsoft.com/office/powerpoint/2010/main" val="22456543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r>
              <a:rPr lang="sv-SE" sz="3600" dirty="0">
                <a:effectLst/>
              </a:rPr>
              <a:t>Du skal </a:t>
            </a:r>
            <a:r>
              <a:rPr lang="sv-SE" sz="3600" dirty="0" err="1">
                <a:effectLst/>
              </a:rPr>
              <a:t>ikke</a:t>
            </a:r>
            <a:r>
              <a:rPr lang="sv-SE" sz="3600" dirty="0">
                <a:effectLst/>
              </a:rPr>
              <a:t> </a:t>
            </a:r>
            <a:r>
              <a:rPr lang="sv-SE" sz="3600" dirty="0" err="1">
                <a:effectLst/>
              </a:rPr>
              <a:t>ligge</a:t>
            </a:r>
            <a:r>
              <a:rPr lang="sv-SE" sz="3600" dirty="0">
                <a:effectLst/>
              </a:rPr>
              <a:t> med en </a:t>
            </a:r>
            <a:r>
              <a:rPr lang="sv-SE" sz="3600" dirty="0" err="1">
                <a:effectLst/>
              </a:rPr>
              <a:t>mann</a:t>
            </a:r>
            <a:r>
              <a:rPr lang="sv-SE" sz="3600" dirty="0">
                <a:effectLst/>
              </a:rPr>
              <a:t> slik som en ligger med en </a:t>
            </a:r>
            <a:r>
              <a:rPr lang="sv-SE" sz="3600" dirty="0" err="1">
                <a:effectLst/>
              </a:rPr>
              <a:t>kvinne</a:t>
            </a:r>
            <a:r>
              <a:rPr lang="sv-SE" sz="3600" dirty="0">
                <a:effectLst/>
              </a:rPr>
              <a:t>. Det er </a:t>
            </a:r>
            <a:r>
              <a:rPr lang="sv-SE" sz="3600" dirty="0" err="1">
                <a:effectLst/>
              </a:rPr>
              <a:t>avskyelig</a:t>
            </a:r>
            <a:r>
              <a:rPr lang="sv-SE" sz="3600" dirty="0">
                <a:effectLst/>
              </a:rPr>
              <a:t>. (3 Mos 18,22)</a:t>
            </a:r>
            <a:br>
              <a:rPr lang="sv-SE" sz="3600" dirty="0">
                <a:effectLst/>
              </a:rPr>
            </a:br>
            <a:r>
              <a:rPr lang="sv-SE" sz="3600" dirty="0">
                <a:effectLst/>
              </a:rPr>
              <a:t> </a:t>
            </a:r>
            <a:br>
              <a:rPr lang="sv-SE" sz="3600" dirty="0">
                <a:effectLst/>
              </a:rPr>
            </a:br>
            <a:r>
              <a:rPr lang="sv-SE" sz="3600" dirty="0">
                <a:effectLst/>
              </a:rPr>
              <a:t>Når en </a:t>
            </a:r>
            <a:r>
              <a:rPr lang="sv-SE" sz="3600" dirty="0" err="1">
                <a:effectLst/>
              </a:rPr>
              <a:t>mann</a:t>
            </a:r>
            <a:r>
              <a:rPr lang="sv-SE" sz="3600" dirty="0">
                <a:effectLst/>
              </a:rPr>
              <a:t> ligger med en </a:t>
            </a:r>
            <a:r>
              <a:rPr lang="sv-SE" sz="3600" dirty="0" err="1">
                <a:effectLst/>
              </a:rPr>
              <a:t>annen</a:t>
            </a:r>
            <a:r>
              <a:rPr lang="sv-SE" sz="3600" dirty="0">
                <a:effectLst/>
              </a:rPr>
              <a:t> </a:t>
            </a:r>
            <a:r>
              <a:rPr lang="sv-SE" sz="3600" dirty="0" err="1">
                <a:effectLst/>
              </a:rPr>
              <a:t>mann</a:t>
            </a:r>
            <a:r>
              <a:rPr lang="sv-SE" sz="3600" dirty="0">
                <a:effectLst/>
              </a:rPr>
              <a:t> slik en ligger med en </a:t>
            </a:r>
            <a:r>
              <a:rPr lang="sv-SE" sz="3600" dirty="0" err="1">
                <a:effectLst/>
              </a:rPr>
              <a:t>kvinne</a:t>
            </a:r>
            <a:r>
              <a:rPr lang="sv-SE" sz="3600" dirty="0">
                <a:effectLst/>
              </a:rPr>
              <a:t>, har </a:t>
            </a:r>
            <a:r>
              <a:rPr lang="sv-SE" sz="3600" dirty="0" err="1">
                <a:effectLst/>
              </a:rPr>
              <a:t>begge</a:t>
            </a:r>
            <a:r>
              <a:rPr lang="sv-SE" sz="3600" dirty="0">
                <a:effectLst/>
              </a:rPr>
              <a:t> gjort </a:t>
            </a:r>
            <a:r>
              <a:rPr lang="sv-SE" sz="3600" dirty="0" err="1">
                <a:effectLst/>
              </a:rPr>
              <a:t>noe</a:t>
            </a:r>
            <a:r>
              <a:rPr lang="sv-SE" sz="3600" dirty="0">
                <a:effectLst/>
              </a:rPr>
              <a:t> </a:t>
            </a:r>
            <a:r>
              <a:rPr lang="sv-SE" sz="3600" dirty="0" err="1">
                <a:effectLst/>
              </a:rPr>
              <a:t>avskyelig</a:t>
            </a:r>
            <a:r>
              <a:rPr lang="sv-SE" sz="3600" dirty="0">
                <a:effectLst/>
              </a:rPr>
              <a:t>. De skal </a:t>
            </a:r>
            <a:r>
              <a:rPr lang="sv-SE" sz="3600" dirty="0" err="1">
                <a:effectLst/>
              </a:rPr>
              <a:t>dø</a:t>
            </a:r>
            <a:r>
              <a:rPr lang="sv-SE" sz="3600" dirty="0">
                <a:effectLst/>
              </a:rPr>
              <a:t>. </a:t>
            </a:r>
            <a:r>
              <a:rPr lang="sv-SE" sz="3600" dirty="0" smtClean="0">
                <a:effectLst/>
              </a:rPr>
              <a:t/>
            </a:r>
            <a:br>
              <a:rPr lang="sv-SE" sz="3600" dirty="0" smtClean="0">
                <a:effectLst/>
              </a:rPr>
            </a:br>
            <a:r>
              <a:rPr lang="sv-SE" sz="3600" dirty="0" smtClean="0">
                <a:effectLst/>
              </a:rPr>
              <a:t>(</a:t>
            </a:r>
            <a:r>
              <a:rPr lang="sv-SE" sz="3600" dirty="0">
                <a:effectLst/>
              </a:rPr>
              <a:t>3 Mos 20,13</a:t>
            </a:r>
            <a:r>
              <a:rPr lang="sv-SE" sz="3600" dirty="0" smtClean="0">
                <a:effectLst/>
              </a:rPr>
              <a:t>)</a:t>
            </a:r>
            <a:br>
              <a:rPr lang="sv-SE" sz="3600" dirty="0" smtClean="0">
                <a:effectLst/>
              </a:rPr>
            </a:br>
            <a:endParaRPr lang="sv-SE" sz="3600" dirty="0">
              <a:effectLst/>
            </a:endParaRPr>
          </a:p>
        </p:txBody>
      </p:sp>
    </p:spTree>
    <p:extLst>
      <p:ext uri="{BB962C8B-B14F-4D97-AF65-F5344CB8AC3E}">
        <p14:creationId xmlns:p14="http://schemas.microsoft.com/office/powerpoint/2010/main" val="302896440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200" dirty="0">
                <a:effectLst/>
              </a:rPr>
              <a:t>Vet </a:t>
            </a:r>
            <a:r>
              <a:rPr lang="sv-SE" sz="3200" dirty="0" err="1">
                <a:effectLst/>
              </a:rPr>
              <a:t>dere</a:t>
            </a:r>
            <a:r>
              <a:rPr lang="sv-SE" sz="3200" dirty="0">
                <a:effectLst/>
              </a:rPr>
              <a:t> </a:t>
            </a:r>
            <a:r>
              <a:rPr lang="sv-SE" sz="3200" dirty="0" err="1">
                <a:effectLst/>
              </a:rPr>
              <a:t>ikke</a:t>
            </a:r>
            <a:r>
              <a:rPr lang="sv-SE" sz="3200" dirty="0">
                <a:effectLst/>
              </a:rPr>
              <a:t> at de som </a:t>
            </a:r>
            <a:r>
              <a:rPr lang="sv-SE" sz="3200" dirty="0" err="1">
                <a:effectLst/>
              </a:rPr>
              <a:t>gjør</a:t>
            </a:r>
            <a:r>
              <a:rPr lang="sv-SE" sz="3200" dirty="0">
                <a:effectLst/>
              </a:rPr>
              <a:t> </a:t>
            </a:r>
            <a:r>
              <a:rPr lang="sv-SE" sz="3200" dirty="0" err="1">
                <a:effectLst/>
              </a:rPr>
              <a:t>urett</a:t>
            </a:r>
            <a:r>
              <a:rPr lang="sv-SE" sz="3200" dirty="0">
                <a:effectLst/>
              </a:rPr>
              <a:t>, </a:t>
            </a:r>
            <a:r>
              <a:rPr lang="sv-SE" sz="3200" dirty="0" err="1">
                <a:effectLst/>
              </a:rPr>
              <a:t>ikke</a:t>
            </a:r>
            <a:r>
              <a:rPr lang="sv-SE" sz="3200" dirty="0">
                <a:effectLst/>
              </a:rPr>
              <a:t> skal arve Guds rike? La </a:t>
            </a:r>
            <a:r>
              <a:rPr lang="sv-SE" sz="3200" dirty="0" err="1">
                <a:effectLst/>
              </a:rPr>
              <a:t>dere</a:t>
            </a:r>
            <a:r>
              <a:rPr lang="sv-SE" sz="3200" dirty="0">
                <a:effectLst/>
              </a:rPr>
              <a:t> </a:t>
            </a:r>
            <a:r>
              <a:rPr lang="sv-SE" sz="3200" dirty="0" err="1">
                <a:effectLst/>
              </a:rPr>
              <a:t>ikke</a:t>
            </a:r>
            <a:r>
              <a:rPr lang="sv-SE" sz="3200" dirty="0">
                <a:effectLst/>
              </a:rPr>
              <a:t> </a:t>
            </a:r>
            <a:r>
              <a:rPr lang="sv-SE" sz="3200" dirty="0" err="1">
                <a:effectLst/>
              </a:rPr>
              <a:t>føre</a:t>
            </a:r>
            <a:r>
              <a:rPr lang="sv-SE" sz="3200" dirty="0">
                <a:effectLst/>
              </a:rPr>
              <a:t> vill! Verken de som driver hor, de som </a:t>
            </a:r>
            <a:r>
              <a:rPr lang="sv-SE" sz="3200" dirty="0" err="1">
                <a:effectLst/>
              </a:rPr>
              <a:t>dyrker</a:t>
            </a:r>
            <a:r>
              <a:rPr lang="sv-SE" sz="3200" dirty="0">
                <a:effectLst/>
              </a:rPr>
              <a:t> </a:t>
            </a:r>
            <a:r>
              <a:rPr lang="sv-SE" sz="3200" dirty="0" err="1">
                <a:effectLst/>
              </a:rPr>
              <a:t>avguder</a:t>
            </a:r>
            <a:r>
              <a:rPr lang="sv-SE" sz="3200" dirty="0">
                <a:effectLst/>
              </a:rPr>
              <a:t> eller de som bryter </a:t>
            </a:r>
            <a:r>
              <a:rPr lang="sv-SE" sz="3200" dirty="0" err="1">
                <a:effectLst/>
              </a:rPr>
              <a:t>ekteskapet</a:t>
            </a:r>
            <a:r>
              <a:rPr lang="sv-SE" sz="3200" dirty="0">
                <a:effectLst/>
              </a:rPr>
              <a:t>, </a:t>
            </a:r>
            <a:r>
              <a:rPr lang="sv-SE" sz="3200" dirty="0">
                <a:solidFill>
                  <a:srgbClr val="FF0000"/>
                </a:solidFill>
                <a:effectLst/>
              </a:rPr>
              <a:t>verken </a:t>
            </a:r>
            <a:r>
              <a:rPr lang="sv-SE" sz="3200" dirty="0" err="1">
                <a:solidFill>
                  <a:srgbClr val="FF0000"/>
                </a:solidFill>
                <a:effectLst/>
              </a:rPr>
              <a:t>menn</a:t>
            </a:r>
            <a:r>
              <a:rPr lang="sv-SE" sz="3200" dirty="0">
                <a:solidFill>
                  <a:srgbClr val="FF0000"/>
                </a:solidFill>
                <a:effectLst/>
              </a:rPr>
              <a:t> som ligger med </a:t>
            </a:r>
            <a:r>
              <a:rPr lang="sv-SE" sz="3200" dirty="0" err="1">
                <a:solidFill>
                  <a:srgbClr val="FF0000"/>
                </a:solidFill>
                <a:effectLst/>
              </a:rPr>
              <a:t>menn</a:t>
            </a:r>
            <a:r>
              <a:rPr lang="sv-SE" sz="3200" dirty="0">
                <a:solidFill>
                  <a:srgbClr val="FF0000"/>
                </a:solidFill>
                <a:effectLst/>
              </a:rPr>
              <a:t> eller som lar seg </a:t>
            </a:r>
            <a:r>
              <a:rPr lang="sv-SE" sz="3200" dirty="0" err="1">
                <a:solidFill>
                  <a:srgbClr val="FF0000"/>
                </a:solidFill>
                <a:effectLst/>
              </a:rPr>
              <a:t>ligge</a:t>
            </a:r>
            <a:r>
              <a:rPr lang="sv-SE" sz="3200" dirty="0">
                <a:solidFill>
                  <a:srgbClr val="FF0000"/>
                </a:solidFill>
                <a:effectLst/>
              </a:rPr>
              <a:t> med</a:t>
            </a:r>
            <a:r>
              <a:rPr lang="sv-SE" sz="3200" dirty="0">
                <a:effectLst/>
              </a:rPr>
              <a:t>, verken </a:t>
            </a:r>
            <a:r>
              <a:rPr lang="sv-SE" sz="3200" dirty="0" err="1">
                <a:effectLst/>
              </a:rPr>
              <a:t>tyver</a:t>
            </a:r>
            <a:r>
              <a:rPr lang="sv-SE" sz="3200" dirty="0">
                <a:effectLst/>
              </a:rPr>
              <a:t>, </a:t>
            </a:r>
            <a:r>
              <a:rPr lang="sv-SE" sz="3200" dirty="0" err="1">
                <a:effectLst/>
              </a:rPr>
              <a:t>grådige</a:t>
            </a:r>
            <a:r>
              <a:rPr lang="sv-SE" sz="3200" dirty="0">
                <a:effectLst/>
              </a:rPr>
              <a:t>, </a:t>
            </a:r>
            <a:r>
              <a:rPr lang="sv-SE" sz="3200" dirty="0" err="1">
                <a:effectLst/>
              </a:rPr>
              <a:t>drukkenbolter</a:t>
            </a:r>
            <a:r>
              <a:rPr lang="sv-SE" sz="3200" dirty="0">
                <a:effectLst/>
              </a:rPr>
              <a:t>, </a:t>
            </a:r>
            <a:r>
              <a:rPr lang="sv-SE" sz="3200" dirty="0" err="1">
                <a:effectLst/>
              </a:rPr>
              <a:t>spottere</a:t>
            </a:r>
            <a:r>
              <a:rPr lang="sv-SE" sz="3200" dirty="0">
                <a:effectLst/>
              </a:rPr>
              <a:t> eller </a:t>
            </a:r>
            <a:r>
              <a:rPr lang="sv-SE" sz="3200" dirty="0" err="1">
                <a:effectLst/>
              </a:rPr>
              <a:t>ransmenn</a:t>
            </a:r>
            <a:r>
              <a:rPr lang="sv-SE" sz="3200" dirty="0">
                <a:effectLst/>
              </a:rPr>
              <a:t> </a:t>
            </a:r>
            <a:r>
              <a:rPr lang="sv-SE" sz="3200" dirty="0">
                <a:solidFill>
                  <a:srgbClr val="FF0000"/>
                </a:solidFill>
                <a:effectLst/>
              </a:rPr>
              <a:t>skal arve Guds rike</a:t>
            </a:r>
            <a:r>
              <a:rPr lang="sv-SE" sz="3200" dirty="0">
                <a:effectLst/>
              </a:rPr>
              <a:t>. Slik var </a:t>
            </a:r>
            <a:r>
              <a:rPr lang="sv-SE" sz="3200" dirty="0" err="1">
                <a:effectLst/>
              </a:rPr>
              <a:t>noen</a:t>
            </a:r>
            <a:r>
              <a:rPr lang="sv-SE" sz="3200" dirty="0">
                <a:effectLst/>
              </a:rPr>
              <a:t> av </a:t>
            </a:r>
            <a:r>
              <a:rPr lang="sv-SE" sz="3200" dirty="0" err="1">
                <a:effectLst/>
              </a:rPr>
              <a:t>dere</a:t>
            </a:r>
            <a:r>
              <a:rPr lang="sv-SE" sz="3200" dirty="0">
                <a:effectLst/>
              </a:rPr>
              <a:t> </a:t>
            </a:r>
            <a:r>
              <a:rPr lang="sv-SE" sz="3200" dirty="0" err="1">
                <a:effectLst/>
              </a:rPr>
              <a:t>før</a:t>
            </a:r>
            <a:r>
              <a:rPr lang="sv-SE" sz="3200" dirty="0">
                <a:effectLst/>
              </a:rPr>
              <a:t>. Men nå er </a:t>
            </a:r>
            <a:r>
              <a:rPr lang="sv-SE" sz="3200" dirty="0" err="1">
                <a:effectLst/>
              </a:rPr>
              <a:t>dere</a:t>
            </a:r>
            <a:r>
              <a:rPr lang="sv-SE" sz="3200" dirty="0">
                <a:effectLst/>
              </a:rPr>
              <a:t> vasket rene, </a:t>
            </a:r>
            <a:r>
              <a:rPr lang="sv-SE" sz="3200" dirty="0" err="1">
                <a:effectLst/>
              </a:rPr>
              <a:t>dere</a:t>
            </a:r>
            <a:r>
              <a:rPr lang="sv-SE" sz="3200" dirty="0">
                <a:effectLst/>
              </a:rPr>
              <a:t> er gjort </a:t>
            </a:r>
            <a:r>
              <a:rPr lang="sv-SE" sz="3200" dirty="0" err="1">
                <a:effectLst/>
              </a:rPr>
              <a:t>hellige</a:t>
            </a:r>
            <a:r>
              <a:rPr lang="sv-SE" sz="3200" dirty="0">
                <a:effectLst/>
              </a:rPr>
              <a:t>, </a:t>
            </a:r>
            <a:r>
              <a:rPr lang="sv-SE" sz="3200" dirty="0" err="1">
                <a:effectLst/>
              </a:rPr>
              <a:t>dere</a:t>
            </a:r>
            <a:r>
              <a:rPr lang="sv-SE" sz="3200" dirty="0">
                <a:effectLst/>
              </a:rPr>
              <a:t> er gjort </a:t>
            </a:r>
            <a:r>
              <a:rPr lang="sv-SE" sz="3200" dirty="0" err="1">
                <a:effectLst/>
              </a:rPr>
              <a:t>rettferdige</a:t>
            </a:r>
            <a:r>
              <a:rPr lang="sv-SE" sz="3200" dirty="0">
                <a:effectLst/>
              </a:rPr>
              <a:t> i Herren Jesu Kristi </a:t>
            </a:r>
            <a:r>
              <a:rPr lang="sv-SE" sz="3200" dirty="0" err="1">
                <a:effectLst/>
              </a:rPr>
              <a:t>navn</a:t>
            </a:r>
            <a:r>
              <a:rPr lang="sv-SE" sz="3200" dirty="0">
                <a:effectLst/>
              </a:rPr>
              <a:t> </a:t>
            </a:r>
            <a:r>
              <a:rPr lang="sv-SE" sz="3200" dirty="0" err="1">
                <a:effectLst/>
              </a:rPr>
              <a:t>og</a:t>
            </a:r>
            <a:r>
              <a:rPr lang="sv-SE" sz="3200" dirty="0">
                <a:effectLst/>
              </a:rPr>
              <a:t> ved vår Guds </a:t>
            </a:r>
            <a:r>
              <a:rPr lang="sv-SE" sz="3200" dirty="0" err="1">
                <a:effectLst/>
              </a:rPr>
              <a:t>Ånd</a:t>
            </a:r>
            <a:r>
              <a:rPr lang="sv-SE" sz="3200" dirty="0">
                <a:effectLst/>
              </a:rPr>
              <a:t>. (1 Kor 6,9–11</a:t>
            </a:r>
            <a:r>
              <a:rPr lang="sv-SE" sz="3200" dirty="0" smtClean="0">
                <a:effectLst/>
              </a:rPr>
              <a:t>)</a:t>
            </a:r>
            <a:endParaRPr lang="sv-SE" sz="3200" dirty="0">
              <a:effectLst/>
            </a:endParaRPr>
          </a:p>
        </p:txBody>
      </p:sp>
    </p:spTree>
    <p:extLst>
      <p:ext uri="{BB962C8B-B14F-4D97-AF65-F5344CB8AC3E}">
        <p14:creationId xmlns:p14="http://schemas.microsoft.com/office/powerpoint/2010/main" val="34384387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b="1" dirty="0">
                <a:effectLst/>
              </a:rPr>
              <a:t>3 Mos </a:t>
            </a:r>
            <a:r>
              <a:rPr lang="sv-SE" sz="3600" b="1" dirty="0" smtClean="0">
                <a:effectLst/>
              </a:rPr>
              <a:t>18,22</a:t>
            </a:r>
            <a:r>
              <a:rPr lang="sv-SE" sz="3600" dirty="0">
                <a:effectLst/>
              </a:rPr>
              <a:t>: </a:t>
            </a:r>
            <a:r>
              <a:rPr lang="sv-SE" sz="3600" i="1" dirty="0">
                <a:effectLst/>
              </a:rPr>
              <a:t>meta </a:t>
            </a:r>
            <a:r>
              <a:rPr lang="sv-SE" sz="3600" b="1" i="1" dirty="0" err="1">
                <a:effectLst/>
              </a:rPr>
              <a:t>arsenos</a:t>
            </a:r>
            <a:r>
              <a:rPr lang="sv-SE" sz="3600" i="1" dirty="0">
                <a:effectLst/>
              </a:rPr>
              <a:t> </a:t>
            </a:r>
            <a:r>
              <a:rPr lang="sv-SE" sz="3600" i="1" dirty="0" err="1">
                <a:effectLst/>
              </a:rPr>
              <a:t>ou</a:t>
            </a:r>
            <a:r>
              <a:rPr lang="sv-SE" sz="3600" i="1" dirty="0">
                <a:effectLst/>
              </a:rPr>
              <a:t> </a:t>
            </a:r>
            <a:r>
              <a:rPr lang="sv-SE" sz="3600" i="1" dirty="0" err="1">
                <a:effectLst/>
              </a:rPr>
              <a:t>koimethese</a:t>
            </a:r>
            <a:r>
              <a:rPr lang="sv-SE" sz="3600" i="1" dirty="0">
                <a:effectLst/>
              </a:rPr>
              <a:t> </a:t>
            </a:r>
            <a:r>
              <a:rPr lang="sv-SE" sz="3600" b="1" i="1" dirty="0" err="1">
                <a:effectLst/>
              </a:rPr>
              <a:t>koiten</a:t>
            </a:r>
            <a:r>
              <a:rPr lang="sv-SE" sz="3600" i="1" dirty="0">
                <a:effectLst/>
              </a:rPr>
              <a:t> </a:t>
            </a:r>
            <a:r>
              <a:rPr lang="sv-SE" sz="3600" i="1" dirty="0" err="1">
                <a:effectLst/>
              </a:rPr>
              <a:t>gynaikos</a:t>
            </a:r>
            <a:r>
              <a:rPr lang="sv-SE" sz="3600" dirty="0">
                <a:effectLst/>
              </a:rPr>
              <a:t> </a:t>
            </a:r>
            <a:br>
              <a:rPr lang="sv-SE" sz="3600" dirty="0">
                <a:effectLst/>
              </a:rPr>
            </a:br>
            <a:r>
              <a:rPr lang="sv-SE" sz="3600" dirty="0">
                <a:effectLst/>
              </a:rPr>
              <a:t>(</a:t>
            </a:r>
            <a:r>
              <a:rPr lang="sv-SE" sz="3600" dirty="0" smtClean="0">
                <a:effectLst/>
              </a:rPr>
              <a:t>”Du </a:t>
            </a:r>
            <a:r>
              <a:rPr lang="sv-SE" sz="3600" dirty="0">
                <a:effectLst/>
              </a:rPr>
              <a:t>skal </a:t>
            </a:r>
            <a:r>
              <a:rPr lang="sv-SE" sz="3600" dirty="0" err="1">
                <a:effectLst/>
              </a:rPr>
              <a:t>ikke</a:t>
            </a:r>
            <a:r>
              <a:rPr lang="sv-SE" sz="3600" dirty="0">
                <a:effectLst/>
              </a:rPr>
              <a:t> </a:t>
            </a:r>
            <a:r>
              <a:rPr lang="sv-SE" sz="3600" dirty="0" err="1">
                <a:effectLst/>
              </a:rPr>
              <a:t>ligge</a:t>
            </a:r>
            <a:r>
              <a:rPr lang="sv-SE" sz="3600" dirty="0">
                <a:effectLst/>
              </a:rPr>
              <a:t> med en </a:t>
            </a:r>
            <a:r>
              <a:rPr lang="sv-SE" sz="3600" dirty="0" err="1">
                <a:effectLst/>
              </a:rPr>
              <a:t>mann</a:t>
            </a:r>
            <a:r>
              <a:rPr lang="sv-SE" sz="3600" dirty="0">
                <a:effectLst/>
              </a:rPr>
              <a:t> slik som en ligger med en </a:t>
            </a:r>
            <a:r>
              <a:rPr lang="sv-SE" sz="3600" dirty="0" err="1" smtClean="0">
                <a:effectLst/>
              </a:rPr>
              <a:t>kvinne</a:t>
            </a:r>
            <a:r>
              <a:rPr lang="sv-SE" sz="3600" dirty="0" smtClean="0">
                <a:effectLst/>
              </a:rPr>
              <a:t>”</a:t>
            </a:r>
            <a:r>
              <a:rPr lang="sv-SE" sz="3600" dirty="0">
                <a:effectLst/>
              </a:rPr>
              <a:t>)</a:t>
            </a:r>
            <a:br>
              <a:rPr lang="sv-SE" sz="3600" dirty="0">
                <a:effectLst/>
              </a:rPr>
            </a:br>
            <a:r>
              <a:rPr lang="sv-SE" sz="3600" dirty="0">
                <a:effectLst/>
              </a:rPr>
              <a:t> </a:t>
            </a:r>
            <a:br>
              <a:rPr lang="sv-SE" sz="3600" dirty="0">
                <a:effectLst/>
              </a:rPr>
            </a:br>
            <a:r>
              <a:rPr lang="sv-SE" sz="3600" b="1" dirty="0">
                <a:effectLst/>
              </a:rPr>
              <a:t>3 Mos </a:t>
            </a:r>
            <a:r>
              <a:rPr lang="sv-SE" sz="3600" b="1" dirty="0" smtClean="0">
                <a:effectLst/>
              </a:rPr>
              <a:t>20,13</a:t>
            </a:r>
            <a:r>
              <a:rPr lang="sv-SE" sz="3600" dirty="0">
                <a:effectLst/>
              </a:rPr>
              <a:t>: </a:t>
            </a:r>
            <a:r>
              <a:rPr lang="sv-SE" sz="3600" i="1" dirty="0">
                <a:effectLst/>
              </a:rPr>
              <a:t>hos an </a:t>
            </a:r>
            <a:r>
              <a:rPr lang="sv-SE" sz="3600" i="1" dirty="0" err="1">
                <a:effectLst/>
              </a:rPr>
              <a:t>koimethe</a:t>
            </a:r>
            <a:r>
              <a:rPr lang="sv-SE" sz="3600" i="1" dirty="0">
                <a:effectLst/>
              </a:rPr>
              <a:t> meta </a:t>
            </a:r>
            <a:r>
              <a:rPr lang="sv-SE" sz="3600" b="1" i="1" dirty="0" err="1">
                <a:effectLst/>
              </a:rPr>
              <a:t>arsenos</a:t>
            </a:r>
            <a:r>
              <a:rPr lang="sv-SE" sz="3600" b="1" i="1" dirty="0">
                <a:effectLst/>
              </a:rPr>
              <a:t> </a:t>
            </a:r>
            <a:r>
              <a:rPr lang="sv-SE" sz="3600" b="1" i="1" dirty="0" err="1">
                <a:effectLst/>
              </a:rPr>
              <a:t>koiten</a:t>
            </a:r>
            <a:r>
              <a:rPr lang="sv-SE" sz="3600" i="1" dirty="0">
                <a:effectLst/>
              </a:rPr>
              <a:t> </a:t>
            </a:r>
            <a:r>
              <a:rPr lang="sv-SE" sz="3600" i="1" dirty="0" err="1">
                <a:effectLst/>
              </a:rPr>
              <a:t>gynaikos</a:t>
            </a:r>
            <a:r>
              <a:rPr lang="sv-SE" sz="3600" i="1" dirty="0">
                <a:effectLst/>
              </a:rPr>
              <a:t> </a:t>
            </a:r>
            <a:r>
              <a:rPr lang="sv-SE" sz="3600" dirty="0">
                <a:effectLst/>
              </a:rPr>
              <a:t/>
            </a:r>
            <a:br>
              <a:rPr lang="sv-SE" sz="3600" dirty="0">
                <a:effectLst/>
              </a:rPr>
            </a:br>
            <a:r>
              <a:rPr lang="sv-SE" sz="3600" dirty="0">
                <a:effectLst/>
              </a:rPr>
              <a:t>(</a:t>
            </a:r>
            <a:r>
              <a:rPr lang="sv-SE" sz="3600" dirty="0" smtClean="0">
                <a:effectLst/>
              </a:rPr>
              <a:t>”Når </a:t>
            </a:r>
            <a:r>
              <a:rPr lang="sv-SE" sz="3600" dirty="0">
                <a:effectLst/>
              </a:rPr>
              <a:t>en </a:t>
            </a:r>
            <a:r>
              <a:rPr lang="sv-SE" sz="3600" dirty="0" err="1">
                <a:effectLst/>
              </a:rPr>
              <a:t>mann</a:t>
            </a:r>
            <a:r>
              <a:rPr lang="sv-SE" sz="3600" dirty="0">
                <a:effectLst/>
              </a:rPr>
              <a:t> ligger med en </a:t>
            </a:r>
            <a:r>
              <a:rPr lang="sv-SE" sz="3600" dirty="0" err="1">
                <a:effectLst/>
              </a:rPr>
              <a:t>annen</a:t>
            </a:r>
            <a:r>
              <a:rPr lang="sv-SE" sz="3600" dirty="0">
                <a:effectLst/>
              </a:rPr>
              <a:t> </a:t>
            </a:r>
            <a:r>
              <a:rPr lang="sv-SE" sz="3600" dirty="0" err="1">
                <a:effectLst/>
              </a:rPr>
              <a:t>mann</a:t>
            </a:r>
            <a:r>
              <a:rPr lang="sv-SE" sz="3600" dirty="0">
                <a:effectLst/>
              </a:rPr>
              <a:t> slik en ligger med en </a:t>
            </a:r>
            <a:r>
              <a:rPr lang="sv-SE" sz="3600" dirty="0" err="1" smtClean="0">
                <a:effectLst/>
              </a:rPr>
              <a:t>kvinne</a:t>
            </a:r>
            <a:r>
              <a:rPr lang="sv-SE" sz="3600" dirty="0" smtClean="0">
                <a:effectLst/>
              </a:rPr>
              <a:t>”</a:t>
            </a:r>
            <a:r>
              <a:rPr lang="sv-SE" sz="3600" dirty="0">
                <a:effectLst/>
              </a:rPr>
              <a:t>)</a:t>
            </a:r>
            <a:br>
              <a:rPr lang="sv-SE" sz="3600" dirty="0">
                <a:effectLst/>
              </a:rPr>
            </a:br>
            <a:endParaRPr lang="sv-SE" sz="3600" dirty="0">
              <a:effectLst/>
            </a:endParaRPr>
          </a:p>
        </p:txBody>
      </p:sp>
    </p:spTree>
    <p:extLst>
      <p:ext uri="{BB962C8B-B14F-4D97-AF65-F5344CB8AC3E}">
        <p14:creationId xmlns:p14="http://schemas.microsoft.com/office/powerpoint/2010/main" val="424965772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idx="4294967295"/>
          </p:nvPr>
        </p:nvSpPr>
        <p:spPr>
          <a:xfrm>
            <a:off x="351691" y="547076"/>
            <a:ext cx="8342923" cy="5724770"/>
          </a:xfrm>
        </p:spPr>
        <p:txBody>
          <a:bodyPr/>
          <a:lstStyle/>
          <a:p>
            <a:pPr algn="ctr"/>
            <a:r>
              <a:rPr lang="sv-SE" sz="3600" dirty="0">
                <a:effectLst/>
              </a:rPr>
              <a:t>De </a:t>
            </a:r>
            <a:r>
              <a:rPr lang="sv-SE" sz="3600" dirty="0" err="1">
                <a:effectLst/>
              </a:rPr>
              <a:t>byttet</a:t>
            </a:r>
            <a:r>
              <a:rPr lang="sv-SE" sz="3600" dirty="0">
                <a:effectLst/>
              </a:rPr>
              <a:t> ut Guds sannhet med </a:t>
            </a:r>
            <a:r>
              <a:rPr lang="sv-SE" sz="3600" dirty="0" err="1">
                <a:effectLst/>
              </a:rPr>
              <a:t>løgn</a:t>
            </a:r>
            <a:r>
              <a:rPr lang="sv-SE" sz="3600" dirty="0">
                <a:effectLst/>
              </a:rPr>
              <a:t> </a:t>
            </a:r>
            <a:r>
              <a:rPr lang="sv-SE" sz="3600" dirty="0" err="1">
                <a:effectLst/>
              </a:rPr>
              <a:t>og</a:t>
            </a:r>
            <a:r>
              <a:rPr lang="sv-SE" sz="3600" dirty="0">
                <a:effectLst/>
              </a:rPr>
              <a:t> </a:t>
            </a:r>
            <a:r>
              <a:rPr lang="sv-SE" sz="3600" dirty="0" err="1">
                <a:effectLst/>
              </a:rPr>
              <a:t>tilba</a:t>
            </a:r>
            <a:r>
              <a:rPr lang="sv-SE" sz="3600" dirty="0">
                <a:effectLst/>
              </a:rPr>
              <a:t> </a:t>
            </a:r>
            <a:r>
              <a:rPr lang="sv-SE" sz="3600" dirty="0" err="1">
                <a:effectLst/>
              </a:rPr>
              <a:t>og</a:t>
            </a:r>
            <a:r>
              <a:rPr lang="sv-SE" sz="3600" dirty="0">
                <a:effectLst/>
              </a:rPr>
              <a:t> </a:t>
            </a:r>
            <a:r>
              <a:rPr lang="sv-SE" sz="3600" dirty="0" err="1">
                <a:effectLst/>
              </a:rPr>
              <a:t>dyrket</a:t>
            </a:r>
            <a:r>
              <a:rPr lang="sv-SE" sz="3600" dirty="0">
                <a:effectLst/>
              </a:rPr>
              <a:t> det skapte i </a:t>
            </a:r>
            <a:r>
              <a:rPr lang="sv-SE" sz="3600" dirty="0" err="1">
                <a:effectLst/>
              </a:rPr>
              <a:t>stedet</a:t>
            </a:r>
            <a:r>
              <a:rPr lang="sv-SE" sz="3600" dirty="0">
                <a:effectLst/>
              </a:rPr>
              <a:t> for </a:t>
            </a:r>
            <a:r>
              <a:rPr lang="sv-SE" sz="3600" dirty="0" err="1">
                <a:effectLst/>
              </a:rPr>
              <a:t>Skaperen</a:t>
            </a:r>
            <a:r>
              <a:rPr lang="sv-SE" sz="3600" dirty="0">
                <a:effectLst/>
              </a:rPr>
              <a:t>, han som er </a:t>
            </a:r>
            <a:r>
              <a:rPr lang="sv-SE" sz="3600" dirty="0" err="1">
                <a:effectLst/>
              </a:rPr>
              <a:t>velsignet</a:t>
            </a:r>
            <a:r>
              <a:rPr lang="sv-SE" sz="3600" dirty="0">
                <a:effectLst/>
              </a:rPr>
              <a:t> i evighet. Amen. </a:t>
            </a:r>
            <a:r>
              <a:rPr lang="sv-SE" sz="3600" dirty="0" err="1">
                <a:effectLst/>
              </a:rPr>
              <a:t>Derfor</a:t>
            </a:r>
            <a:r>
              <a:rPr lang="sv-SE" sz="3600" dirty="0">
                <a:effectLst/>
              </a:rPr>
              <a:t> </a:t>
            </a:r>
            <a:r>
              <a:rPr lang="sv-SE" sz="3600" dirty="0" err="1">
                <a:effectLst/>
              </a:rPr>
              <a:t>overga</a:t>
            </a:r>
            <a:r>
              <a:rPr lang="sv-SE" sz="3600" dirty="0">
                <a:effectLst/>
              </a:rPr>
              <a:t> Gud dem </a:t>
            </a:r>
            <a:r>
              <a:rPr lang="sv-SE" sz="3600" dirty="0" err="1">
                <a:effectLst/>
              </a:rPr>
              <a:t>til</a:t>
            </a:r>
            <a:r>
              <a:rPr lang="sv-SE" sz="3600" dirty="0">
                <a:effectLst/>
              </a:rPr>
              <a:t> </a:t>
            </a:r>
            <a:r>
              <a:rPr lang="sv-SE" sz="3600" dirty="0" err="1">
                <a:effectLst/>
              </a:rPr>
              <a:t>skammelige</a:t>
            </a:r>
            <a:r>
              <a:rPr lang="sv-SE" sz="3600" dirty="0">
                <a:effectLst/>
              </a:rPr>
              <a:t> </a:t>
            </a:r>
            <a:r>
              <a:rPr lang="sv-SE" sz="3600" dirty="0" err="1">
                <a:effectLst/>
              </a:rPr>
              <a:t>lidenskaper</a:t>
            </a:r>
            <a:r>
              <a:rPr lang="sv-SE" sz="3600" dirty="0">
                <a:effectLst/>
              </a:rPr>
              <a:t>. </a:t>
            </a:r>
            <a:r>
              <a:rPr lang="sv-SE" sz="3600" dirty="0" err="1">
                <a:effectLst/>
              </a:rPr>
              <a:t>Kvinnene</a:t>
            </a:r>
            <a:r>
              <a:rPr lang="sv-SE" sz="3600" dirty="0">
                <a:effectLst/>
              </a:rPr>
              <a:t> </a:t>
            </a:r>
            <a:r>
              <a:rPr lang="sv-SE" sz="3600" dirty="0" err="1">
                <a:effectLst/>
              </a:rPr>
              <a:t>deres</a:t>
            </a:r>
            <a:r>
              <a:rPr lang="sv-SE" sz="3600" dirty="0">
                <a:effectLst/>
              </a:rPr>
              <a:t> </a:t>
            </a:r>
            <a:r>
              <a:rPr lang="sv-SE" sz="3600" dirty="0" err="1">
                <a:effectLst/>
              </a:rPr>
              <a:t>byttet</a:t>
            </a:r>
            <a:r>
              <a:rPr lang="sv-SE" sz="3600" dirty="0">
                <a:effectLst/>
              </a:rPr>
              <a:t> ut det naturlige samliv med det </a:t>
            </a:r>
            <a:r>
              <a:rPr lang="sv-SE" sz="3600" dirty="0" err="1">
                <a:effectLst/>
              </a:rPr>
              <a:t>unaturlige</a:t>
            </a:r>
            <a:r>
              <a:rPr lang="sv-SE" sz="3600" dirty="0" smtClean="0">
                <a:effectLst/>
              </a:rPr>
              <a:t>. …</a:t>
            </a:r>
            <a:br>
              <a:rPr lang="sv-SE" sz="3600" dirty="0" smtClean="0">
                <a:effectLst/>
              </a:rPr>
            </a:br>
            <a:r>
              <a:rPr lang="sv-SE" sz="3600" dirty="0" smtClean="0">
                <a:effectLst/>
              </a:rPr>
              <a:t/>
            </a:r>
            <a:br>
              <a:rPr lang="sv-SE" sz="3600" dirty="0" smtClean="0">
                <a:effectLst/>
              </a:rPr>
            </a:br>
            <a:endParaRPr lang="sv-SE" sz="3600" dirty="0">
              <a:effectLst/>
            </a:endParaRPr>
          </a:p>
        </p:txBody>
      </p:sp>
    </p:spTree>
    <p:extLst>
      <p:ext uri="{BB962C8B-B14F-4D97-AF65-F5344CB8AC3E}">
        <p14:creationId xmlns:p14="http://schemas.microsoft.com/office/powerpoint/2010/main" val="136627527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är">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Elementär.thmx</Template>
  <TotalTime>3468</TotalTime>
  <Words>551</Words>
  <Application>Microsoft Macintosh PowerPoint</Application>
  <PresentationFormat>Bildspel på skärmen (4:3)</PresentationFormat>
  <Paragraphs>13</Paragraphs>
  <Slides>13</Slides>
  <Notes>0</Notes>
  <HiddenSlides>0</HiddenSlides>
  <MMClips>0</MMClips>
  <ScaleCrop>false</ScaleCrop>
  <HeadingPairs>
    <vt:vector size="4" baseType="variant">
      <vt:variant>
        <vt:lpstr>Tema</vt:lpstr>
      </vt:variant>
      <vt:variant>
        <vt:i4>1</vt:i4>
      </vt:variant>
      <vt:variant>
        <vt:lpstr>Bildrubriker</vt:lpstr>
      </vt:variant>
      <vt:variant>
        <vt:i4>13</vt:i4>
      </vt:variant>
    </vt:vector>
  </HeadingPairs>
  <TitlesOfParts>
    <vt:vector size="14" baseType="lpstr">
      <vt:lpstr>Elementär</vt:lpstr>
      <vt:lpstr>HOMOFILI SOM TEOLOGISK UTFORDRING  Olof Edsinger </vt:lpstr>
      <vt:lpstr>”För att avsluta denna del av undersökningen, så var homosexualitet i det antika Grekland (och Rom) ett någorlunda vanligt förekommande fenomen och den hade många ansikten: homosexualitet bland vuxna, kvinnlig lesbianism, vanlig paiderastia, ’filosofisk’ paiderastia, homosexualitet mellan samtyckande vuxna och homosexualitet som en medfödd läggning. …</vt:lpstr>
      <vt:lpstr>… Det är därför felaktigt att, som vissa av dess moderna förespråkare gör, söka göra en skillnad mellan forntida homosexualitet, vilken de förmodar var kultisk eller rå, och modern homosexualitet mellan vuxna individer som samtycker och lovar varandra trohet. Den så kallade moderna formen av homosexualitet, inkluderande en medfödd läggning och baserad på såväl tillgivenhet och trohet som ömsesidig tillfredsställelse, var välkänd i forntiden, vilket framgår av vad som anförts. … </vt:lpstr>
      <vt:lpstr>… Aposteln Paulus levde inte på en ö. Han hade vuxit upp i Tarsos, en viktig hellenistisk stad, och hans ständiga, dagliga kontakter med sina samtida hade gjort honom medveten om alla dessa former av homosexualitet. Att hävda att Paulus ensam var okunnig om vad som hände runt om i världen är icke övertygande, knappast ens seriöst, och visar på en grundläggande okunnighet om de antika samhällenas förhållanden, liv och kulturella klimat.”   (Chrys Caragounis i Homoerotik)</vt:lpstr>
      <vt:lpstr>Skapelseberättelsen och det heterosexuella äktenskapet (efter Kevin DeYoung): 1) Kvinnans skapelse visar att hon är tänkt att      komplettera mannen. 2) Att mannen och kvinnan blir ”ett kött” hänger      samman med deras sexuella komplementaritet. 3) En samkönad sexuell relation kan inte ge      upphov till barn. 4) Jesus understryker betydelsen av äktenskapets      instiftelseord. 5) Den bibliska bilden av relationen mellan Gud      och hans folk som ett äktenskap förutsätter      komplementaritet.</vt:lpstr>
      <vt:lpstr>Du skal ikke ligge med en mann slik som en ligger med en kvinne. Det er avskyelig. (3 Mos 18,22)   Når en mann ligger med en annen mann slik en ligger med en kvinne, har begge gjort noe avskyelig. De skal dø.  (3 Mos 20,13) </vt:lpstr>
      <vt:lpstr>Vet dere ikke at de som gjør urett, ikke skal arve Guds rike? La dere ikke føre vill! Verken de som driver hor, de som dyrker avguder eller de som bryter ekteskapet, verken menn som ligger med menn eller som lar seg ligge med, verken tyver, grådige, drukkenbolter, spottere eller ransmenn skal arve Guds rike. Slik var noen av dere før. Men nå er dere vasket rene, dere er gjort hellige, dere er gjort rettferdige i Herren Jesu Kristi navn og ved vår Guds Ånd. (1 Kor 6,9–11)</vt:lpstr>
      <vt:lpstr>3 Mos 18,22: meta arsenos ou koimethese koiten gynaikos  (”Du skal ikke ligge med en mann slik som en ligger med en kvinne”)   3 Mos 20,13: hos an koimethe meta arsenos koiten gynaikos  (”Når en mann ligger med en annen mann slik en ligger med en kvinne”) </vt:lpstr>
      <vt:lpstr>De byttet ut Guds sannhet med løgn og tilba og dyrket det skapte i stedet for Skaperen, han som er velsignet i evighet. Amen. Derfor overga Gud dem til skammelige lidenskaper. Kvinnene deres byttet ut det naturlige samliv med det unaturlige. …  </vt:lpstr>
      <vt:lpstr>… På samme måte sluttet mennene å ha naturlig samliv med kvinner og brant i begjær etter hverandre. Menn drev utukt med menn, og de måtte selv ta straffen for sin villfarelse. De brydde seg ikke om å kjenne Gud, derfor overga Gud dem til en sviktende dømmekraft, så de gjør slikt som ikke sømmer seg. (Rom 1,25–28) </vt:lpstr>
      <vt:lpstr>Konsekvenser i våra egna liv: 1) Vi är alla syndare. ”Derfor har du ingen unnskyldning, du menneske som dømmer, hvem du enn er.  For når du dømmer en annen, fordømmer du deg selv. Du som dømmer, gjør jo det samme selv” (Rom 2,1) 2) Vi har alla en trasig sexualitet.  Men den sexuella gemenskapen hör hemma  i det heterosexuella äktenskapet. 3) Viktigt att vi inte knyter hela vår identitet till vår sexuella läggning.</vt:lpstr>
      <vt:lpstr>For noen er evnukker fordi de er kommet slik fra mors liv, andre fordi mennesker har gjort dem til evnukker, men det er også noen som har gjort seg selv lik en evnukk for himmelrikets skyld. La den som kan, ta dette til seg. (Matt 19,12)  </vt:lpstr>
      <vt:lpstr>W.W.J.D.  1) Jesus snakker ved flere tilfeller om ekteskap og sex. 2) Jesus gjentar GTs forbud mot ekteskapsbrudd og      utukt. 3) Jesus snakker om mennesker som ikke kan ha ulikt-kjønnet sex: ”For noen er evnukker fordi de er kommet slik fra mors liv, andre fordi mennesker har gjort dem til evnukker, men det er også noen som har gjort seg selv lik en evnukk for himmelrikets skyld. La den som kan, ta dette til seg.” (Matt 19,12) 4) Jesus bekrefter de ”mindre” budene i Israels lov. 5) Når Jesus ser ut til å ”justere” loven gjør han det i en      strengere retning.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Nutidsmänniskan 1: Postmodern  Nutidsmänniskan 2: Konsument  Nutidsmänniskan 3: Snickrar helst ihop sin egen gud  </dc:title>
  <dc:creator>Olof Edsinger</dc:creator>
  <cp:lastModifiedBy>Olof Edsinger</cp:lastModifiedBy>
  <cp:revision>40</cp:revision>
  <dcterms:created xsi:type="dcterms:W3CDTF">2014-11-10T10:08:50Z</dcterms:created>
  <dcterms:modified xsi:type="dcterms:W3CDTF">2018-03-06T18:34:23Z</dcterms:modified>
</cp:coreProperties>
</file>